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7" r:id="rId1"/>
  </p:sldMasterIdLst>
  <p:notesMasterIdLst>
    <p:notesMasterId r:id="rId22"/>
  </p:notesMasterIdLst>
  <p:sldIdLst>
    <p:sldId id="296" r:id="rId2"/>
    <p:sldId id="301" r:id="rId3"/>
    <p:sldId id="297" r:id="rId4"/>
    <p:sldId id="271" r:id="rId5"/>
    <p:sldId id="274" r:id="rId6"/>
    <p:sldId id="295" r:id="rId7"/>
    <p:sldId id="270" r:id="rId8"/>
    <p:sldId id="259" r:id="rId9"/>
    <p:sldId id="273" r:id="rId10"/>
    <p:sldId id="275" r:id="rId11"/>
    <p:sldId id="276" r:id="rId12"/>
    <p:sldId id="277" r:id="rId13"/>
    <p:sldId id="298" r:id="rId14"/>
    <p:sldId id="280" r:id="rId15"/>
    <p:sldId id="278" r:id="rId16"/>
    <p:sldId id="281" r:id="rId17"/>
    <p:sldId id="282" r:id="rId18"/>
    <p:sldId id="283" r:id="rId19"/>
    <p:sldId id="269" r:id="rId20"/>
    <p:sldId id="300"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infühung (für Lehrkräfte)" id="{FB625D55-DEB7-4241-B653-A3567F94D99E}">
          <p14:sldIdLst>
            <p14:sldId id="296"/>
          </p14:sldIdLst>
        </p14:section>
        <p14:section name="Portfolio CO2-Schulchallenge" id="{6263F8B9-AF4E-4C4D-B7A8-F6B165469397}">
          <p14:sldIdLst>
            <p14:sldId id="301"/>
            <p14:sldId id="297"/>
            <p14:sldId id="271"/>
            <p14:sldId id="274"/>
            <p14:sldId id="295"/>
            <p14:sldId id="270"/>
            <p14:sldId id="259"/>
            <p14:sldId id="273"/>
            <p14:sldId id="275"/>
            <p14:sldId id="276"/>
            <p14:sldId id="277"/>
            <p14:sldId id="298"/>
            <p14:sldId id="280"/>
            <p14:sldId id="278"/>
            <p14:sldId id="281"/>
            <p14:sldId id="282"/>
            <p14:sldId id="283"/>
            <p14:sldId id="269"/>
            <p14:sldId id="300"/>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lck, Irina" initials="FI" lastIdx="5" clrIdx="0">
    <p:extLst>
      <p:ext uri="{19B8F6BF-5375-455C-9EA6-DF929625EA0E}">
        <p15:presenceInfo xmlns:p15="http://schemas.microsoft.com/office/powerpoint/2012/main" userId="S-1-5-21-647842111-1848271714-315576832-219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7C00"/>
    <a:srgbClr val="C5E9E0"/>
    <a:srgbClr val="3D545F"/>
    <a:srgbClr val="FFDE75"/>
    <a:srgbClr val="D5EFE9"/>
    <a:srgbClr val="AEE0D4"/>
    <a:srgbClr val="75C9BC"/>
    <a:srgbClr val="4443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77094" autoAdjust="0"/>
  </p:normalViewPr>
  <p:slideViewPr>
    <p:cSldViewPr snapToGrid="0">
      <p:cViewPr varScale="1">
        <p:scale>
          <a:sx n="79" d="100"/>
          <a:sy n="79" d="100"/>
        </p:scale>
        <p:origin x="2526" y="96"/>
      </p:cViewPr>
      <p:guideLst/>
    </p:cSldViewPr>
  </p:slideViewPr>
  <p:outlineViewPr>
    <p:cViewPr>
      <p:scale>
        <a:sx n="33" d="100"/>
        <a:sy n="33" d="100"/>
      </p:scale>
      <p:origin x="0" y="-1888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E472C5-AB7A-42D7-B3B7-C597A2D7AB67}"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de-DE"/>
        </a:p>
      </dgm:t>
    </dgm:pt>
    <dgm:pt modelId="{92ABCE72-6B06-4FBD-AEEE-273EDD26053C}">
      <dgm:prSet phldrT="[Text]"/>
      <dgm:spPr/>
      <dgm:t>
        <a:bodyPr/>
        <a:lstStyle/>
        <a:p>
          <a:r>
            <a:rPr lang="de-DE" dirty="0"/>
            <a:t>Start</a:t>
          </a:r>
        </a:p>
      </dgm:t>
    </dgm:pt>
    <dgm:pt modelId="{5E097761-9C0C-4CA1-BFAF-C7FC0C05C3C8}" type="parTrans" cxnId="{5E8A1B5D-D483-45DE-B5F2-FFD19A2BF9E5}">
      <dgm:prSet/>
      <dgm:spPr/>
      <dgm:t>
        <a:bodyPr/>
        <a:lstStyle/>
        <a:p>
          <a:endParaRPr lang="de-DE"/>
        </a:p>
      </dgm:t>
    </dgm:pt>
    <dgm:pt modelId="{5B6E8F7D-9EFD-4359-A4AA-8A9C8E76CF5F}" type="sibTrans" cxnId="{5E8A1B5D-D483-45DE-B5F2-FFD19A2BF9E5}">
      <dgm:prSet/>
      <dgm:spPr/>
      <dgm:t>
        <a:bodyPr/>
        <a:lstStyle/>
        <a:p>
          <a:endParaRPr lang="de-DE"/>
        </a:p>
      </dgm:t>
    </dgm:pt>
    <dgm:pt modelId="{5FE7AB48-2984-44E5-9AA1-D55BBEF96265}">
      <dgm:prSet phldrT="[Text]"/>
      <dgm:spPr/>
      <dgm:t>
        <a:bodyPr/>
        <a:lstStyle/>
        <a:p>
          <a:r>
            <a:rPr lang="de-DE" dirty="0"/>
            <a:t>Regeln und Ablauf in der Klasse festlegen und </a:t>
          </a:r>
          <a:r>
            <a:rPr lang="de-DE" dirty="0">
              <a:solidFill>
                <a:srgbClr val="C00000"/>
              </a:solidFill>
            </a:rPr>
            <a:t>evtl. hier einfügen</a:t>
          </a:r>
        </a:p>
      </dgm:t>
    </dgm:pt>
    <dgm:pt modelId="{2B12E8D2-4F9B-4BEA-8388-CCB8A3773261}" type="parTrans" cxnId="{681809E1-891D-429A-BC37-980DEB09B352}">
      <dgm:prSet/>
      <dgm:spPr/>
      <dgm:t>
        <a:bodyPr/>
        <a:lstStyle/>
        <a:p>
          <a:endParaRPr lang="de-DE"/>
        </a:p>
      </dgm:t>
    </dgm:pt>
    <dgm:pt modelId="{7A532D28-534A-425A-BE2D-2D7A37CA64B2}" type="sibTrans" cxnId="{681809E1-891D-429A-BC37-980DEB09B352}">
      <dgm:prSet/>
      <dgm:spPr/>
      <dgm:t>
        <a:bodyPr/>
        <a:lstStyle/>
        <a:p>
          <a:endParaRPr lang="de-DE"/>
        </a:p>
      </dgm:t>
    </dgm:pt>
    <dgm:pt modelId="{81CE492A-A2D2-4EB8-B423-4B3F0FDF3CFA}">
      <dgm:prSet phldrT="[Text]"/>
      <dgm:spPr/>
      <dgm:t>
        <a:bodyPr/>
        <a:lstStyle/>
        <a:p>
          <a:r>
            <a:rPr lang="de-DE" dirty="0"/>
            <a:t>Challenges absolvieren</a:t>
          </a:r>
        </a:p>
      </dgm:t>
    </dgm:pt>
    <dgm:pt modelId="{2F3B603D-9971-4D40-A49F-F2BCFA46615E}" type="parTrans" cxnId="{942B2228-926B-40E9-8F89-5F3E1B49A80D}">
      <dgm:prSet/>
      <dgm:spPr/>
      <dgm:t>
        <a:bodyPr/>
        <a:lstStyle/>
        <a:p>
          <a:endParaRPr lang="de-DE"/>
        </a:p>
      </dgm:t>
    </dgm:pt>
    <dgm:pt modelId="{06B2F3EC-9CE7-46BE-9630-728BC80E9311}" type="sibTrans" cxnId="{942B2228-926B-40E9-8F89-5F3E1B49A80D}">
      <dgm:prSet/>
      <dgm:spPr/>
      <dgm:t>
        <a:bodyPr/>
        <a:lstStyle/>
        <a:p>
          <a:endParaRPr lang="de-DE"/>
        </a:p>
      </dgm:t>
    </dgm:pt>
    <dgm:pt modelId="{CC7052EC-E076-47FF-AC8D-F82CA903EB3A}">
      <dgm:prSet phldrT="[Text]"/>
      <dgm:spPr/>
      <dgm:t>
        <a:bodyPr/>
        <a:lstStyle/>
        <a:p>
          <a:r>
            <a:rPr lang="de-DE" dirty="0">
              <a:solidFill>
                <a:schemeClr val="accent5">
                  <a:lumMod val="75000"/>
                </a:schemeClr>
              </a:solidFill>
            </a:rPr>
            <a:t>DATUM für eventuelle Zwischenbesprechungen festlegen</a:t>
          </a:r>
        </a:p>
      </dgm:t>
    </dgm:pt>
    <dgm:pt modelId="{4E68CB15-A5A4-4343-ADF2-FAE962B08F97}" type="parTrans" cxnId="{877C2EBE-B5F9-4BDE-B822-4C901A60CA7D}">
      <dgm:prSet/>
      <dgm:spPr/>
      <dgm:t>
        <a:bodyPr/>
        <a:lstStyle/>
        <a:p>
          <a:endParaRPr lang="de-DE"/>
        </a:p>
      </dgm:t>
    </dgm:pt>
    <dgm:pt modelId="{B6E74E73-868B-4B23-9D1E-AC67FADB691D}" type="sibTrans" cxnId="{877C2EBE-B5F9-4BDE-B822-4C901A60CA7D}">
      <dgm:prSet/>
      <dgm:spPr/>
      <dgm:t>
        <a:bodyPr/>
        <a:lstStyle/>
        <a:p>
          <a:endParaRPr lang="de-DE"/>
        </a:p>
      </dgm:t>
    </dgm:pt>
    <dgm:pt modelId="{244CCF44-7268-4B64-95D0-90EF554DD6F6}">
      <dgm:prSet phldrT="[Text]"/>
      <dgm:spPr/>
      <dgm:t>
        <a:bodyPr/>
        <a:lstStyle/>
        <a:p>
          <a:r>
            <a:rPr lang="de-DE" dirty="0"/>
            <a:t>Abgabe und Rückmeldung</a:t>
          </a:r>
        </a:p>
      </dgm:t>
    </dgm:pt>
    <dgm:pt modelId="{3FB53A98-9292-454C-9FFF-41F6D9E5FEE6}" type="parTrans" cxnId="{F095A728-5B5B-4ED3-96B1-E7C3641DEAF6}">
      <dgm:prSet/>
      <dgm:spPr/>
      <dgm:t>
        <a:bodyPr/>
        <a:lstStyle/>
        <a:p>
          <a:endParaRPr lang="de-DE"/>
        </a:p>
      </dgm:t>
    </dgm:pt>
    <dgm:pt modelId="{4B2D779F-7A38-4E65-8DFD-5E767252C822}" type="sibTrans" cxnId="{F095A728-5B5B-4ED3-96B1-E7C3641DEAF6}">
      <dgm:prSet/>
      <dgm:spPr/>
      <dgm:t>
        <a:bodyPr/>
        <a:lstStyle/>
        <a:p>
          <a:endParaRPr lang="de-DE"/>
        </a:p>
      </dgm:t>
    </dgm:pt>
    <dgm:pt modelId="{36F10F5A-54E5-462B-B4D8-DB8E14988B6E}">
      <dgm:prSet phldrT="[Text]"/>
      <dgm:spPr/>
      <dgm:t>
        <a:bodyPr/>
        <a:lstStyle/>
        <a:p>
          <a:r>
            <a:rPr lang="de-DE" dirty="0">
              <a:solidFill>
                <a:schemeClr val="accent5">
                  <a:lumMod val="75000"/>
                </a:schemeClr>
              </a:solidFill>
            </a:rPr>
            <a:t>DATUM</a:t>
          </a:r>
          <a:r>
            <a:rPr lang="de-DE" dirty="0"/>
            <a:t> </a:t>
          </a:r>
          <a:r>
            <a:rPr lang="de-DE" dirty="0">
              <a:solidFill>
                <a:schemeClr val="accent5">
                  <a:lumMod val="75000"/>
                </a:schemeClr>
              </a:solidFill>
            </a:rPr>
            <a:t>einfügen</a:t>
          </a:r>
          <a:r>
            <a:rPr lang="de-DE" dirty="0"/>
            <a:t> für Besprechung der Erkenntnisse im Klassenverbund</a:t>
          </a:r>
        </a:p>
      </dgm:t>
    </dgm:pt>
    <dgm:pt modelId="{50C89E6A-9EA4-4D23-B557-59C81297F43C}" type="parTrans" cxnId="{2F2D7E82-6377-4FC9-88BD-F8EE2DC87F2B}">
      <dgm:prSet/>
      <dgm:spPr/>
      <dgm:t>
        <a:bodyPr/>
        <a:lstStyle/>
        <a:p>
          <a:endParaRPr lang="de-DE"/>
        </a:p>
      </dgm:t>
    </dgm:pt>
    <dgm:pt modelId="{B8EA320E-A1B9-44FA-9B2C-3BAC9F3F09D1}" type="sibTrans" cxnId="{2F2D7E82-6377-4FC9-88BD-F8EE2DC87F2B}">
      <dgm:prSet/>
      <dgm:spPr/>
      <dgm:t>
        <a:bodyPr/>
        <a:lstStyle/>
        <a:p>
          <a:endParaRPr lang="de-DE"/>
        </a:p>
      </dgm:t>
    </dgm:pt>
    <dgm:pt modelId="{642EF682-96E3-4833-999F-A2B295CE7D28}">
      <dgm:prSet phldrT="[Text]"/>
      <dgm:spPr/>
      <dgm:t>
        <a:bodyPr/>
        <a:lstStyle/>
        <a:p>
          <a:r>
            <a:rPr lang="de-DE" dirty="0"/>
            <a:t>Rückmeldung an die Klimaschutzbeauftragten und Teilnahme am Gewinnspiel</a:t>
          </a:r>
        </a:p>
      </dgm:t>
    </dgm:pt>
    <dgm:pt modelId="{70D18E9A-9A2F-4E49-80F7-BE1042FFDE96}" type="parTrans" cxnId="{B13D353E-A4D6-485B-B354-D2B695C85C89}">
      <dgm:prSet/>
      <dgm:spPr/>
      <dgm:t>
        <a:bodyPr/>
        <a:lstStyle/>
        <a:p>
          <a:endParaRPr lang="de-DE"/>
        </a:p>
      </dgm:t>
    </dgm:pt>
    <dgm:pt modelId="{369EEF3C-628D-45E1-995B-717B0630E72E}" type="sibTrans" cxnId="{B13D353E-A4D6-485B-B354-D2B695C85C89}">
      <dgm:prSet/>
      <dgm:spPr/>
      <dgm:t>
        <a:bodyPr/>
        <a:lstStyle/>
        <a:p>
          <a:endParaRPr lang="de-DE"/>
        </a:p>
      </dgm:t>
    </dgm:pt>
    <dgm:pt modelId="{BE8DED44-10A2-453C-9F80-4375D4C12D9F}">
      <dgm:prSet phldrT="[Text]"/>
      <dgm:spPr/>
      <dgm:t>
        <a:bodyPr/>
        <a:lstStyle/>
        <a:p>
          <a:r>
            <a:rPr lang="de-DE" dirty="0"/>
            <a:t>Besprechung im Klassenverbund, wie die CO</a:t>
          </a:r>
          <a:r>
            <a:rPr lang="de-DE" baseline="-25000" dirty="0"/>
            <a:t>2</a:t>
          </a:r>
          <a:r>
            <a:rPr lang="de-DE" dirty="0"/>
            <a:t>-Schulchallenge umgesetzt wird</a:t>
          </a:r>
          <a:endParaRPr lang="de-DE" dirty="0">
            <a:solidFill>
              <a:schemeClr val="bg1"/>
            </a:solidFill>
          </a:endParaRPr>
        </a:p>
      </dgm:t>
    </dgm:pt>
    <dgm:pt modelId="{2ACDEF3B-F3A3-4058-A6D3-E49389D57F61}" type="parTrans" cxnId="{56FF21EC-C18B-4B4C-B67B-CB77344A72E0}">
      <dgm:prSet/>
      <dgm:spPr/>
      <dgm:t>
        <a:bodyPr/>
        <a:lstStyle/>
        <a:p>
          <a:endParaRPr lang="de-DE"/>
        </a:p>
      </dgm:t>
    </dgm:pt>
    <dgm:pt modelId="{5AB6C651-9DF3-4C41-B132-9C40FA3B5520}" type="sibTrans" cxnId="{56FF21EC-C18B-4B4C-B67B-CB77344A72E0}">
      <dgm:prSet/>
      <dgm:spPr/>
      <dgm:t>
        <a:bodyPr/>
        <a:lstStyle/>
        <a:p>
          <a:endParaRPr lang="de-DE"/>
        </a:p>
      </dgm:t>
    </dgm:pt>
    <dgm:pt modelId="{FCA8AF1F-1478-44F7-9F54-7E5300E966BE}">
      <dgm:prSet phldrT="[Text]"/>
      <dgm:spPr/>
      <dgm:t>
        <a:bodyPr/>
        <a:lstStyle/>
        <a:p>
          <a:r>
            <a:rPr lang="de-DE" dirty="0"/>
            <a:t>Jede*r absolviert nach den besprochenen Regeln die Challenges für sich oder im Klassenverbund</a:t>
          </a:r>
          <a:endParaRPr lang="de-DE" dirty="0">
            <a:solidFill>
              <a:schemeClr val="accent5">
                <a:lumMod val="75000"/>
              </a:schemeClr>
            </a:solidFill>
          </a:endParaRPr>
        </a:p>
      </dgm:t>
    </dgm:pt>
    <dgm:pt modelId="{4E44B58D-C6F0-444C-ACDF-4A35949B8D67}" type="parTrans" cxnId="{CD75E1EA-4445-47EA-B63D-AB8C80E13382}">
      <dgm:prSet/>
      <dgm:spPr/>
      <dgm:t>
        <a:bodyPr/>
        <a:lstStyle/>
        <a:p>
          <a:endParaRPr lang="de-DE"/>
        </a:p>
      </dgm:t>
    </dgm:pt>
    <dgm:pt modelId="{9D02153A-C3C8-4E80-A072-45EDB444BC92}" type="sibTrans" cxnId="{CD75E1EA-4445-47EA-B63D-AB8C80E13382}">
      <dgm:prSet/>
      <dgm:spPr/>
      <dgm:t>
        <a:bodyPr/>
        <a:lstStyle/>
        <a:p>
          <a:endParaRPr lang="de-DE"/>
        </a:p>
      </dgm:t>
    </dgm:pt>
    <dgm:pt modelId="{74D54FD6-0704-43DC-9750-A9B1FBE4C3C0}">
      <dgm:prSet phldrT="[Text]"/>
      <dgm:spPr/>
      <dgm:t>
        <a:bodyPr/>
        <a:lstStyle/>
        <a:p>
          <a:r>
            <a:rPr lang="de-DE" dirty="0">
              <a:solidFill>
                <a:schemeClr val="accent5">
                  <a:lumMod val="75000"/>
                </a:schemeClr>
              </a:solidFill>
            </a:rPr>
            <a:t>ZEITRAUM für die Bearbeitung eintragen</a:t>
          </a:r>
        </a:p>
      </dgm:t>
    </dgm:pt>
    <dgm:pt modelId="{C86CC7CF-27D9-499E-851F-88B50AFA3214}" type="parTrans" cxnId="{11F9F2D8-2E99-4C9A-8FB2-FF5875331E5A}">
      <dgm:prSet/>
      <dgm:spPr/>
      <dgm:t>
        <a:bodyPr/>
        <a:lstStyle/>
        <a:p>
          <a:endParaRPr lang="de-DE"/>
        </a:p>
      </dgm:t>
    </dgm:pt>
    <dgm:pt modelId="{D7C7ECE7-41F7-47C1-B0BA-F314202B7458}" type="sibTrans" cxnId="{11F9F2D8-2E99-4C9A-8FB2-FF5875331E5A}">
      <dgm:prSet/>
      <dgm:spPr/>
      <dgm:t>
        <a:bodyPr/>
        <a:lstStyle/>
        <a:p>
          <a:endParaRPr lang="de-DE"/>
        </a:p>
      </dgm:t>
    </dgm:pt>
    <dgm:pt modelId="{57F1D3CF-CCE5-403C-82D0-ED3278242FC7}" type="pres">
      <dgm:prSet presAssocID="{28E472C5-AB7A-42D7-B3B7-C597A2D7AB67}" presName="linearFlow" presStyleCnt="0">
        <dgm:presLayoutVars>
          <dgm:dir/>
          <dgm:animLvl val="lvl"/>
          <dgm:resizeHandles val="exact"/>
        </dgm:presLayoutVars>
      </dgm:prSet>
      <dgm:spPr/>
      <dgm:t>
        <a:bodyPr/>
        <a:lstStyle/>
        <a:p>
          <a:endParaRPr lang="de-DE"/>
        </a:p>
      </dgm:t>
    </dgm:pt>
    <dgm:pt modelId="{7DC52A54-4004-4420-A4CC-17F64E593BC4}" type="pres">
      <dgm:prSet presAssocID="{92ABCE72-6B06-4FBD-AEEE-273EDD26053C}" presName="composite" presStyleCnt="0"/>
      <dgm:spPr/>
    </dgm:pt>
    <dgm:pt modelId="{29F3BB9E-86BD-40B9-8A06-CC7CC3368E05}" type="pres">
      <dgm:prSet presAssocID="{92ABCE72-6B06-4FBD-AEEE-273EDD26053C}" presName="parentText" presStyleLbl="alignNode1" presStyleIdx="0" presStyleCnt="3">
        <dgm:presLayoutVars>
          <dgm:chMax val="1"/>
          <dgm:bulletEnabled val="1"/>
        </dgm:presLayoutVars>
      </dgm:prSet>
      <dgm:spPr/>
      <dgm:t>
        <a:bodyPr/>
        <a:lstStyle/>
        <a:p>
          <a:endParaRPr lang="de-DE"/>
        </a:p>
      </dgm:t>
    </dgm:pt>
    <dgm:pt modelId="{802F7579-C17C-46F8-A61F-5978B842A451}" type="pres">
      <dgm:prSet presAssocID="{92ABCE72-6B06-4FBD-AEEE-273EDD26053C}" presName="descendantText" presStyleLbl="alignAcc1" presStyleIdx="0" presStyleCnt="3">
        <dgm:presLayoutVars>
          <dgm:bulletEnabled val="1"/>
        </dgm:presLayoutVars>
      </dgm:prSet>
      <dgm:spPr/>
      <dgm:t>
        <a:bodyPr/>
        <a:lstStyle/>
        <a:p>
          <a:endParaRPr lang="de-DE"/>
        </a:p>
      </dgm:t>
    </dgm:pt>
    <dgm:pt modelId="{8C92AF70-4986-4E64-9A9D-3E40E80C93BB}" type="pres">
      <dgm:prSet presAssocID="{5B6E8F7D-9EFD-4359-A4AA-8A9C8E76CF5F}" presName="sp" presStyleCnt="0"/>
      <dgm:spPr/>
    </dgm:pt>
    <dgm:pt modelId="{DCA8D25C-C083-437E-A74B-0479A24A5613}" type="pres">
      <dgm:prSet presAssocID="{81CE492A-A2D2-4EB8-B423-4B3F0FDF3CFA}" presName="composite" presStyleCnt="0"/>
      <dgm:spPr/>
    </dgm:pt>
    <dgm:pt modelId="{406261D9-C5FB-40DA-BB67-FBE36F4AF65C}" type="pres">
      <dgm:prSet presAssocID="{81CE492A-A2D2-4EB8-B423-4B3F0FDF3CFA}" presName="parentText" presStyleLbl="alignNode1" presStyleIdx="1" presStyleCnt="3">
        <dgm:presLayoutVars>
          <dgm:chMax val="1"/>
          <dgm:bulletEnabled val="1"/>
        </dgm:presLayoutVars>
      </dgm:prSet>
      <dgm:spPr/>
      <dgm:t>
        <a:bodyPr/>
        <a:lstStyle/>
        <a:p>
          <a:endParaRPr lang="de-DE"/>
        </a:p>
      </dgm:t>
    </dgm:pt>
    <dgm:pt modelId="{469B602E-A655-40B0-81EC-7CBE474AA1D8}" type="pres">
      <dgm:prSet presAssocID="{81CE492A-A2D2-4EB8-B423-4B3F0FDF3CFA}" presName="descendantText" presStyleLbl="alignAcc1" presStyleIdx="1" presStyleCnt="3">
        <dgm:presLayoutVars>
          <dgm:bulletEnabled val="1"/>
        </dgm:presLayoutVars>
      </dgm:prSet>
      <dgm:spPr/>
      <dgm:t>
        <a:bodyPr/>
        <a:lstStyle/>
        <a:p>
          <a:endParaRPr lang="de-DE"/>
        </a:p>
      </dgm:t>
    </dgm:pt>
    <dgm:pt modelId="{C7B4929B-E829-431C-827C-7114DE61CC35}" type="pres">
      <dgm:prSet presAssocID="{06B2F3EC-9CE7-46BE-9630-728BC80E9311}" presName="sp" presStyleCnt="0"/>
      <dgm:spPr/>
    </dgm:pt>
    <dgm:pt modelId="{1DCFD4BF-591C-46F2-AA52-16E7814BC834}" type="pres">
      <dgm:prSet presAssocID="{244CCF44-7268-4B64-95D0-90EF554DD6F6}" presName="composite" presStyleCnt="0"/>
      <dgm:spPr/>
    </dgm:pt>
    <dgm:pt modelId="{BE325C19-D677-46A1-90D7-EBD2BB6E36F9}" type="pres">
      <dgm:prSet presAssocID="{244CCF44-7268-4B64-95D0-90EF554DD6F6}" presName="parentText" presStyleLbl="alignNode1" presStyleIdx="2" presStyleCnt="3">
        <dgm:presLayoutVars>
          <dgm:chMax val="1"/>
          <dgm:bulletEnabled val="1"/>
        </dgm:presLayoutVars>
      </dgm:prSet>
      <dgm:spPr/>
      <dgm:t>
        <a:bodyPr/>
        <a:lstStyle/>
        <a:p>
          <a:endParaRPr lang="de-DE"/>
        </a:p>
      </dgm:t>
    </dgm:pt>
    <dgm:pt modelId="{0D61637B-6B13-42F2-BFB1-ACF3937C39E8}" type="pres">
      <dgm:prSet presAssocID="{244CCF44-7268-4B64-95D0-90EF554DD6F6}" presName="descendantText" presStyleLbl="alignAcc1" presStyleIdx="2" presStyleCnt="3">
        <dgm:presLayoutVars>
          <dgm:bulletEnabled val="1"/>
        </dgm:presLayoutVars>
      </dgm:prSet>
      <dgm:spPr/>
      <dgm:t>
        <a:bodyPr/>
        <a:lstStyle/>
        <a:p>
          <a:endParaRPr lang="de-DE"/>
        </a:p>
      </dgm:t>
    </dgm:pt>
  </dgm:ptLst>
  <dgm:cxnLst>
    <dgm:cxn modelId="{FE446F34-1F36-4DCF-87E5-111315C00586}" type="presOf" srcId="{36F10F5A-54E5-462B-B4D8-DB8E14988B6E}" destId="{0D61637B-6B13-42F2-BFB1-ACF3937C39E8}" srcOrd="0" destOrd="0" presId="urn:microsoft.com/office/officeart/2005/8/layout/chevron2"/>
    <dgm:cxn modelId="{5E8A1B5D-D483-45DE-B5F2-FFD19A2BF9E5}" srcId="{28E472C5-AB7A-42D7-B3B7-C597A2D7AB67}" destId="{92ABCE72-6B06-4FBD-AEEE-273EDD26053C}" srcOrd="0" destOrd="0" parTransId="{5E097761-9C0C-4CA1-BFAF-C7FC0C05C3C8}" sibTransId="{5B6E8F7D-9EFD-4359-A4AA-8A9C8E76CF5F}"/>
    <dgm:cxn modelId="{A40D92BB-2EB3-4F6E-83EC-F7849335C878}" type="presOf" srcId="{BE8DED44-10A2-453C-9F80-4375D4C12D9F}" destId="{802F7579-C17C-46F8-A61F-5978B842A451}" srcOrd="0" destOrd="0" presId="urn:microsoft.com/office/officeart/2005/8/layout/chevron2"/>
    <dgm:cxn modelId="{F29AC432-1130-409B-B0FF-51B020164FB4}" type="presOf" srcId="{92ABCE72-6B06-4FBD-AEEE-273EDD26053C}" destId="{29F3BB9E-86BD-40B9-8A06-CC7CC3368E05}" srcOrd="0" destOrd="0" presId="urn:microsoft.com/office/officeart/2005/8/layout/chevron2"/>
    <dgm:cxn modelId="{F095A728-5B5B-4ED3-96B1-E7C3641DEAF6}" srcId="{28E472C5-AB7A-42D7-B3B7-C597A2D7AB67}" destId="{244CCF44-7268-4B64-95D0-90EF554DD6F6}" srcOrd="2" destOrd="0" parTransId="{3FB53A98-9292-454C-9FFF-41F6D9E5FEE6}" sibTransId="{4B2D779F-7A38-4E65-8DFD-5E767252C822}"/>
    <dgm:cxn modelId="{994ADB8A-E75C-4ED0-BA95-286A295CFA18}" type="presOf" srcId="{642EF682-96E3-4833-999F-A2B295CE7D28}" destId="{0D61637B-6B13-42F2-BFB1-ACF3937C39E8}" srcOrd="0" destOrd="1" presId="urn:microsoft.com/office/officeart/2005/8/layout/chevron2"/>
    <dgm:cxn modelId="{48280AF6-6EE0-462A-9A46-289E16A31323}" type="presOf" srcId="{81CE492A-A2D2-4EB8-B423-4B3F0FDF3CFA}" destId="{406261D9-C5FB-40DA-BB67-FBE36F4AF65C}" srcOrd="0" destOrd="0" presId="urn:microsoft.com/office/officeart/2005/8/layout/chevron2"/>
    <dgm:cxn modelId="{5AC023B0-2F8A-46FC-879F-AB85A40FFE54}" type="presOf" srcId="{FCA8AF1F-1478-44F7-9F54-7E5300E966BE}" destId="{469B602E-A655-40B0-81EC-7CBE474AA1D8}" srcOrd="0" destOrd="1" presId="urn:microsoft.com/office/officeart/2005/8/layout/chevron2"/>
    <dgm:cxn modelId="{2F2D7E82-6377-4FC9-88BD-F8EE2DC87F2B}" srcId="{244CCF44-7268-4B64-95D0-90EF554DD6F6}" destId="{36F10F5A-54E5-462B-B4D8-DB8E14988B6E}" srcOrd="0" destOrd="0" parTransId="{50C89E6A-9EA4-4D23-B557-59C81297F43C}" sibTransId="{B8EA320E-A1B9-44FA-9B2C-3BAC9F3F09D1}"/>
    <dgm:cxn modelId="{DBDEB406-B3B7-4DE0-878B-21F9A5B92134}" type="presOf" srcId="{28E472C5-AB7A-42D7-B3B7-C597A2D7AB67}" destId="{57F1D3CF-CCE5-403C-82D0-ED3278242FC7}" srcOrd="0" destOrd="0" presId="urn:microsoft.com/office/officeart/2005/8/layout/chevron2"/>
    <dgm:cxn modelId="{56FF21EC-C18B-4B4C-B67B-CB77344A72E0}" srcId="{92ABCE72-6B06-4FBD-AEEE-273EDD26053C}" destId="{BE8DED44-10A2-453C-9F80-4375D4C12D9F}" srcOrd="0" destOrd="0" parTransId="{2ACDEF3B-F3A3-4058-A6D3-E49389D57F61}" sibTransId="{5AB6C651-9DF3-4C41-B132-9C40FA3B5520}"/>
    <dgm:cxn modelId="{877C2EBE-B5F9-4BDE-B822-4C901A60CA7D}" srcId="{81CE492A-A2D2-4EB8-B423-4B3F0FDF3CFA}" destId="{CC7052EC-E076-47FF-AC8D-F82CA903EB3A}" srcOrd="2" destOrd="0" parTransId="{4E68CB15-A5A4-4343-ADF2-FAE962B08F97}" sibTransId="{B6E74E73-868B-4B23-9D1E-AC67FADB691D}"/>
    <dgm:cxn modelId="{681809E1-891D-429A-BC37-980DEB09B352}" srcId="{92ABCE72-6B06-4FBD-AEEE-273EDD26053C}" destId="{5FE7AB48-2984-44E5-9AA1-D55BBEF96265}" srcOrd="1" destOrd="0" parTransId="{2B12E8D2-4F9B-4BEA-8388-CCB8A3773261}" sibTransId="{7A532D28-534A-425A-BE2D-2D7A37CA64B2}"/>
    <dgm:cxn modelId="{CD75E1EA-4445-47EA-B63D-AB8C80E13382}" srcId="{81CE492A-A2D2-4EB8-B423-4B3F0FDF3CFA}" destId="{FCA8AF1F-1478-44F7-9F54-7E5300E966BE}" srcOrd="1" destOrd="0" parTransId="{4E44B58D-C6F0-444C-ACDF-4A35949B8D67}" sibTransId="{9D02153A-C3C8-4E80-A072-45EDB444BC92}"/>
    <dgm:cxn modelId="{B13D353E-A4D6-485B-B354-D2B695C85C89}" srcId="{244CCF44-7268-4B64-95D0-90EF554DD6F6}" destId="{642EF682-96E3-4833-999F-A2B295CE7D28}" srcOrd="1" destOrd="0" parTransId="{70D18E9A-9A2F-4E49-80F7-BE1042FFDE96}" sibTransId="{369EEF3C-628D-45E1-995B-717B0630E72E}"/>
    <dgm:cxn modelId="{D82BCC12-988B-46C5-8C0E-A8D5E0EB8FA1}" type="presOf" srcId="{244CCF44-7268-4B64-95D0-90EF554DD6F6}" destId="{BE325C19-D677-46A1-90D7-EBD2BB6E36F9}" srcOrd="0" destOrd="0" presId="urn:microsoft.com/office/officeart/2005/8/layout/chevron2"/>
    <dgm:cxn modelId="{1E950BD7-2499-47EE-99F7-D534C1241D4C}" type="presOf" srcId="{CC7052EC-E076-47FF-AC8D-F82CA903EB3A}" destId="{469B602E-A655-40B0-81EC-7CBE474AA1D8}" srcOrd="0" destOrd="2" presId="urn:microsoft.com/office/officeart/2005/8/layout/chevron2"/>
    <dgm:cxn modelId="{11F9F2D8-2E99-4C9A-8FB2-FF5875331E5A}" srcId="{81CE492A-A2D2-4EB8-B423-4B3F0FDF3CFA}" destId="{74D54FD6-0704-43DC-9750-A9B1FBE4C3C0}" srcOrd="0" destOrd="0" parTransId="{C86CC7CF-27D9-499E-851F-88B50AFA3214}" sibTransId="{D7C7ECE7-41F7-47C1-B0BA-F314202B7458}"/>
    <dgm:cxn modelId="{942B2228-926B-40E9-8F89-5F3E1B49A80D}" srcId="{28E472C5-AB7A-42D7-B3B7-C597A2D7AB67}" destId="{81CE492A-A2D2-4EB8-B423-4B3F0FDF3CFA}" srcOrd="1" destOrd="0" parTransId="{2F3B603D-9971-4D40-A49F-F2BCFA46615E}" sibTransId="{06B2F3EC-9CE7-46BE-9630-728BC80E9311}"/>
    <dgm:cxn modelId="{BBCFFB5A-4725-4D6F-B4B9-12F4D331F810}" type="presOf" srcId="{5FE7AB48-2984-44E5-9AA1-D55BBEF96265}" destId="{802F7579-C17C-46F8-A61F-5978B842A451}" srcOrd="0" destOrd="1" presId="urn:microsoft.com/office/officeart/2005/8/layout/chevron2"/>
    <dgm:cxn modelId="{0C1AC11E-837F-4C41-AE0F-8D2298D4CBB0}" type="presOf" srcId="{74D54FD6-0704-43DC-9750-A9B1FBE4C3C0}" destId="{469B602E-A655-40B0-81EC-7CBE474AA1D8}" srcOrd="0" destOrd="0" presId="urn:microsoft.com/office/officeart/2005/8/layout/chevron2"/>
    <dgm:cxn modelId="{684A0EA4-6626-4C24-81EB-8FA8D1BA9828}" type="presParOf" srcId="{57F1D3CF-CCE5-403C-82D0-ED3278242FC7}" destId="{7DC52A54-4004-4420-A4CC-17F64E593BC4}" srcOrd="0" destOrd="0" presId="urn:microsoft.com/office/officeart/2005/8/layout/chevron2"/>
    <dgm:cxn modelId="{8F448CDD-A66D-41F4-9124-E55C33EAFD05}" type="presParOf" srcId="{7DC52A54-4004-4420-A4CC-17F64E593BC4}" destId="{29F3BB9E-86BD-40B9-8A06-CC7CC3368E05}" srcOrd="0" destOrd="0" presId="urn:microsoft.com/office/officeart/2005/8/layout/chevron2"/>
    <dgm:cxn modelId="{7F8CCFF2-FEF9-437B-ABB7-52BFA3B2A034}" type="presParOf" srcId="{7DC52A54-4004-4420-A4CC-17F64E593BC4}" destId="{802F7579-C17C-46F8-A61F-5978B842A451}" srcOrd="1" destOrd="0" presId="urn:microsoft.com/office/officeart/2005/8/layout/chevron2"/>
    <dgm:cxn modelId="{AC32867C-4D0A-4AE4-8CF8-7B8EBE508089}" type="presParOf" srcId="{57F1D3CF-CCE5-403C-82D0-ED3278242FC7}" destId="{8C92AF70-4986-4E64-9A9D-3E40E80C93BB}" srcOrd="1" destOrd="0" presId="urn:microsoft.com/office/officeart/2005/8/layout/chevron2"/>
    <dgm:cxn modelId="{AAF0868C-5532-48CA-9BAC-3544474E7C8E}" type="presParOf" srcId="{57F1D3CF-CCE5-403C-82D0-ED3278242FC7}" destId="{DCA8D25C-C083-437E-A74B-0479A24A5613}" srcOrd="2" destOrd="0" presId="urn:microsoft.com/office/officeart/2005/8/layout/chevron2"/>
    <dgm:cxn modelId="{A21EFA7B-976D-4DBF-A9E4-E8BD941850F2}" type="presParOf" srcId="{DCA8D25C-C083-437E-A74B-0479A24A5613}" destId="{406261D9-C5FB-40DA-BB67-FBE36F4AF65C}" srcOrd="0" destOrd="0" presId="urn:microsoft.com/office/officeart/2005/8/layout/chevron2"/>
    <dgm:cxn modelId="{9ED5A82D-33B8-46C3-8C02-C88BDCB852A0}" type="presParOf" srcId="{DCA8D25C-C083-437E-A74B-0479A24A5613}" destId="{469B602E-A655-40B0-81EC-7CBE474AA1D8}" srcOrd="1" destOrd="0" presId="urn:microsoft.com/office/officeart/2005/8/layout/chevron2"/>
    <dgm:cxn modelId="{350D0D33-E6D9-48FE-BA31-AB824E4FF210}" type="presParOf" srcId="{57F1D3CF-CCE5-403C-82D0-ED3278242FC7}" destId="{C7B4929B-E829-431C-827C-7114DE61CC35}" srcOrd="3" destOrd="0" presId="urn:microsoft.com/office/officeart/2005/8/layout/chevron2"/>
    <dgm:cxn modelId="{B47ADE21-5B9D-4379-B59B-E3D48FE70126}" type="presParOf" srcId="{57F1D3CF-CCE5-403C-82D0-ED3278242FC7}" destId="{1DCFD4BF-591C-46F2-AA52-16E7814BC834}" srcOrd="4" destOrd="0" presId="urn:microsoft.com/office/officeart/2005/8/layout/chevron2"/>
    <dgm:cxn modelId="{11749311-EEC9-4622-B8B0-318D39E2CE65}" type="presParOf" srcId="{1DCFD4BF-591C-46F2-AA52-16E7814BC834}" destId="{BE325C19-D677-46A1-90D7-EBD2BB6E36F9}" srcOrd="0" destOrd="0" presId="urn:microsoft.com/office/officeart/2005/8/layout/chevron2"/>
    <dgm:cxn modelId="{368F982E-A1DF-418F-B7DA-EA33A4FA4F74}" type="presParOf" srcId="{1DCFD4BF-591C-46F2-AA52-16E7814BC834}" destId="{0D61637B-6B13-42F2-BFB1-ACF3937C39E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F3BB9E-86BD-40B9-8A06-CC7CC3368E05}">
      <dsp:nvSpPr>
        <dsp:cNvPr id="0" name=""/>
        <dsp:cNvSpPr/>
      </dsp:nvSpPr>
      <dsp:spPr>
        <a:xfrm rot="5400000">
          <a:off x="-203579" y="203845"/>
          <a:ext cx="1357199" cy="950039"/>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de-DE" sz="1000" kern="1200" dirty="0"/>
            <a:t>Start</a:t>
          </a:r>
        </a:p>
      </dsp:txBody>
      <dsp:txXfrm rot="-5400000">
        <a:off x="2" y="475285"/>
        <a:ext cx="950039" cy="407160"/>
      </dsp:txXfrm>
    </dsp:sp>
    <dsp:sp modelId="{802F7579-C17C-46F8-A61F-5978B842A451}">
      <dsp:nvSpPr>
        <dsp:cNvPr id="0" name=""/>
        <dsp:cNvSpPr/>
      </dsp:nvSpPr>
      <dsp:spPr>
        <a:xfrm rot="5400000">
          <a:off x="4045829" y="-3095524"/>
          <a:ext cx="882179" cy="7073759"/>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de-DE" sz="1200" kern="1200" dirty="0"/>
            <a:t>Besprechung im Klassenverbund, wie die CO</a:t>
          </a:r>
          <a:r>
            <a:rPr lang="de-DE" sz="1200" kern="1200" baseline="-25000" dirty="0"/>
            <a:t>2</a:t>
          </a:r>
          <a:r>
            <a:rPr lang="de-DE" sz="1200" kern="1200" dirty="0"/>
            <a:t>-Schulchallenge umgesetzt wird</a:t>
          </a:r>
          <a:endParaRPr lang="de-DE" sz="1200" kern="1200" dirty="0">
            <a:solidFill>
              <a:schemeClr val="bg1"/>
            </a:solidFill>
          </a:endParaRPr>
        </a:p>
        <a:p>
          <a:pPr marL="114300" lvl="1" indent="-114300" algn="l" defTabSz="533400">
            <a:lnSpc>
              <a:spcPct val="90000"/>
            </a:lnSpc>
            <a:spcBef>
              <a:spcPct val="0"/>
            </a:spcBef>
            <a:spcAft>
              <a:spcPct val="15000"/>
            </a:spcAft>
            <a:buChar char="••"/>
          </a:pPr>
          <a:r>
            <a:rPr lang="de-DE" sz="1200" kern="1200" dirty="0"/>
            <a:t>Regeln und Ablauf in der Klasse festlegen und </a:t>
          </a:r>
          <a:r>
            <a:rPr lang="de-DE" sz="1200" kern="1200" dirty="0">
              <a:solidFill>
                <a:srgbClr val="C00000"/>
              </a:solidFill>
            </a:rPr>
            <a:t>evtl. hier einfügen</a:t>
          </a:r>
        </a:p>
      </dsp:txBody>
      <dsp:txXfrm rot="-5400000">
        <a:off x="950039" y="43330"/>
        <a:ext cx="7030695" cy="796051"/>
      </dsp:txXfrm>
    </dsp:sp>
    <dsp:sp modelId="{406261D9-C5FB-40DA-BB67-FBE36F4AF65C}">
      <dsp:nvSpPr>
        <dsp:cNvPr id="0" name=""/>
        <dsp:cNvSpPr/>
      </dsp:nvSpPr>
      <dsp:spPr>
        <a:xfrm rot="5400000">
          <a:off x="-203579" y="1363303"/>
          <a:ext cx="1357199" cy="950039"/>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de-DE" sz="1000" kern="1200" dirty="0"/>
            <a:t>Challenges absolvieren</a:t>
          </a:r>
        </a:p>
      </dsp:txBody>
      <dsp:txXfrm rot="-5400000">
        <a:off x="2" y="1634743"/>
        <a:ext cx="950039" cy="407160"/>
      </dsp:txXfrm>
    </dsp:sp>
    <dsp:sp modelId="{469B602E-A655-40B0-81EC-7CBE474AA1D8}">
      <dsp:nvSpPr>
        <dsp:cNvPr id="0" name=""/>
        <dsp:cNvSpPr/>
      </dsp:nvSpPr>
      <dsp:spPr>
        <a:xfrm rot="5400000">
          <a:off x="4045829" y="-1936066"/>
          <a:ext cx="882179" cy="7073759"/>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de-DE" sz="1200" kern="1200" dirty="0">
              <a:solidFill>
                <a:schemeClr val="accent5">
                  <a:lumMod val="75000"/>
                </a:schemeClr>
              </a:solidFill>
            </a:rPr>
            <a:t>ZEITRAUM für die Bearbeitung eintragen</a:t>
          </a:r>
        </a:p>
        <a:p>
          <a:pPr marL="114300" lvl="1" indent="-114300" algn="l" defTabSz="533400">
            <a:lnSpc>
              <a:spcPct val="90000"/>
            </a:lnSpc>
            <a:spcBef>
              <a:spcPct val="0"/>
            </a:spcBef>
            <a:spcAft>
              <a:spcPct val="15000"/>
            </a:spcAft>
            <a:buChar char="••"/>
          </a:pPr>
          <a:r>
            <a:rPr lang="de-DE" sz="1200" kern="1200" dirty="0"/>
            <a:t>Jede*r absolviert nach den besprochenen Regeln die Challenges für sich oder im Klassenverbund</a:t>
          </a:r>
          <a:endParaRPr lang="de-DE" sz="1200" kern="1200" dirty="0">
            <a:solidFill>
              <a:schemeClr val="accent5">
                <a:lumMod val="75000"/>
              </a:schemeClr>
            </a:solidFill>
          </a:endParaRPr>
        </a:p>
        <a:p>
          <a:pPr marL="114300" lvl="1" indent="-114300" algn="l" defTabSz="533400">
            <a:lnSpc>
              <a:spcPct val="90000"/>
            </a:lnSpc>
            <a:spcBef>
              <a:spcPct val="0"/>
            </a:spcBef>
            <a:spcAft>
              <a:spcPct val="15000"/>
            </a:spcAft>
            <a:buChar char="••"/>
          </a:pPr>
          <a:r>
            <a:rPr lang="de-DE" sz="1200" kern="1200" dirty="0">
              <a:solidFill>
                <a:schemeClr val="accent5">
                  <a:lumMod val="75000"/>
                </a:schemeClr>
              </a:solidFill>
            </a:rPr>
            <a:t>DATUM für eventuelle Zwischenbesprechungen festlegen</a:t>
          </a:r>
        </a:p>
      </dsp:txBody>
      <dsp:txXfrm rot="-5400000">
        <a:off x="950039" y="1202788"/>
        <a:ext cx="7030695" cy="796051"/>
      </dsp:txXfrm>
    </dsp:sp>
    <dsp:sp modelId="{BE325C19-D677-46A1-90D7-EBD2BB6E36F9}">
      <dsp:nvSpPr>
        <dsp:cNvPr id="0" name=""/>
        <dsp:cNvSpPr/>
      </dsp:nvSpPr>
      <dsp:spPr>
        <a:xfrm rot="5400000">
          <a:off x="-203579" y="2522762"/>
          <a:ext cx="1357199" cy="950039"/>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de-DE" sz="1000" kern="1200" dirty="0"/>
            <a:t>Abgabe und Rückmeldung</a:t>
          </a:r>
        </a:p>
      </dsp:txBody>
      <dsp:txXfrm rot="-5400000">
        <a:off x="2" y="2794202"/>
        <a:ext cx="950039" cy="407160"/>
      </dsp:txXfrm>
    </dsp:sp>
    <dsp:sp modelId="{0D61637B-6B13-42F2-BFB1-ACF3937C39E8}">
      <dsp:nvSpPr>
        <dsp:cNvPr id="0" name=""/>
        <dsp:cNvSpPr/>
      </dsp:nvSpPr>
      <dsp:spPr>
        <a:xfrm rot="5400000">
          <a:off x="4045829" y="-776607"/>
          <a:ext cx="882179" cy="7073759"/>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de-DE" sz="1200" kern="1200" dirty="0">
              <a:solidFill>
                <a:schemeClr val="accent5">
                  <a:lumMod val="75000"/>
                </a:schemeClr>
              </a:solidFill>
            </a:rPr>
            <a:t>DATUM</a:t>
          </a:r>
          <a:r>
            <a:rPr lang="de-DE" sz="1200" kern="1200" dirty="0"/>
            <a:t> </a:t>
          </a:r>
          <a:r>
            <a:rPr lang="de-DE" sz="1200" kern="1200" dirty="0">
              <a:solidFill>
                <a:schemeClr val="accent5">
                  <a:lumMod val="75000"/>
                </a:schemeClr>
              </a:solidFill>
            </a:rPr>
            <a:t>einfügen</a:t>
          </a:r>
          <a:r>
            <a:rPr lang="de-DE" sz="1200" kern="1200" dirty="0"/>
            <a:t> für Besprechung der Erkenntnisse im Klassenverbund</a:t>
          </a:r>
        </a:p>
        <a:p>
          <a:pPr marL="114300" lvl="1" indent="-114300" algn="l" defTabSz="533400">
            <a:lnSpc>
              <a:spcPct val="90000"/>
            </a:lnSpc>
            <a:spcBef>
              <a:spcPct val="0"/>
            </a:spcBef>
            <a:spcAft>
              <a:spcPct val="15000"/>
            </a:spcAft>
            <a:buChar char="••"/>
          </a:pPr>
          <a:r>
            <a:rPr lang="de-DE" sz="1200" kern="1200" dirty="0"/>
            <a:t>Rückmeldung an die Klimaschutzbeauftragten und Teilnahme am Gewinnspiel</a:t>
          </a:r>
        </a:p>
      </dsp:txBody>
      <dsp:txXfrm rot="-5400000">
        <a:off x="950039" y="2362247"/>
        <a:ext cx="7030695" cy="79605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D53FE0-3729-466C-A2E8-DD420F8F53D7}" type="datetimeFigureOut">
              <a:rPr lang="de-DE" smtClean="0"/>
              <a:t>14.10.2024</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B102DE-1A93-487C-9FD6-D745A6A0F28F}" type="slidenum">
              <a:rPr lang="de-DE" smtClean="0"/>
              <a:t>‹Nr.›</a:t>
            </a:fld>
            <a:endParaRPr lang="de-DE"/>
          </a:p>
        </p:txBody>
      </p:sp>
    </p:spTree>
    <p:extLst>
      <p:ext uri="{BB962C8B-B14F-4D97-AF65-F5344CB8AC3E}">
        <p14:creationId xmlns:p14="http://schemas.microsoft.com/office/powerpoint/2010/main" val="3370589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pzffi0onHi0"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www.youtube.com/watch?v=MEH9VpEIAZA" TargetMode="External"/><Relationship Id="rId5" Type="http://schemas.openxmlformats.org/officeDocument/2006/relationships/hyperlink" Target="https://www.youtube.com/watch?v=Yfevc6hRu0E" TargetMode="External"/><Relationship Id="rId4" Type="http://schemas.openxmlformats.org/officeDocument/2006/relationships/hyperlink" Target="https://www.kindersache.de/bereiche/wissen/natur-und-mensch/vegetarisch-und-vegan-ernaehrung-ohne-fleisch"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iga.de/artikel/android-bildschirmzeit-anzeigen-und-begrenzen-so-gehts/"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www.streaming-co2-rechner.ch/" TargetMode="External"/><Relationship Id="rId4" Type="http://schemas.openxmlformats.org/officeDocument/2006/relationships/hyperlink" Target="https://support.apple.com/de-de/HT208982#:~:text=Bildschirmzeit%20aktivieren%201%20Gehe%20zu%20%22Einstellungen%22%20%3E%20%22Bildschirmzeit%22.,W%C3%A4hle%20%22Mein%20%5BGer%C3%A4t%5D%22%20bzw.%20%22%20%5BGer%C3%A4t%5D%20meines%20Kindes%22."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abu.de/imperia/md/content/nabude/konsumressourcenmuell/211025-nabu-factsheet_verpackungsvergleiche.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EYoz-3No-54"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bund-bawue.de/tipps/detail/tip/wassersparen-in-bad-und-toilett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odecheck.info/"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smarticular.net/alternativen-zu-palmoel-produkten/"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o2challenge.net/quiz/"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co2challenge.net/schulchallenge/teilnahmebedingungen-schulchalleng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o2challenge.net/2022/03/02/challenge-1-verwische-deine-spuren/"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klima-arena-jugend.co2-rechner.de/de_DE/start#panel-calc"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tiptap.org/wasserwissen/5-gruende-fuer-leitungswasser/"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atiptap.org/trinkwasserrechner/?litres=2" TargetMode="External"/><Relationship Id="rId4" Type="http://schemas.openxmlformats.org/officeDocument/2006/relationships/hyperlink" Target="https://atiptap.org/projekte/trinkwasser-projekte-in-deutschland/die-besserwasser/"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2challenge.net/2022/03/05/challenge-4-fit-ins-fahrradies/"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www.tk.de/techniker/magazin/sport/spezial/radfahren/sieben-gruende-warum-kinder-fahrradfahren-sollten-2106316?tkcm=aaus" TargetMode="External"/><Relationship Id="rId4" Type="http://schemas.openxmlformats.org/officeDocument/2006/relationships/hyperlink" Target="https://www.adfc-bw.de/radzurarbeit/einspar-rechner"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Auky8CGiU34&amp;list=PLd2kshRyXxRSHLbnGkQiZ-x6eSyx2M32e&amp;index=5"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umweltbundesamt.de/bild/vergleich-der-durchschnittlichen-emissionen-0"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a:t>Einführung ins Thema</a:t>
            </a:r>
          </a:p>
          <a:p>
            <a:pPr marL="171450" indent="-171450">
              <a:buFontTx/>
              <a:buChar char="-"/>
            </a:pPr>
            <a:r>
              <a:rPr lang="de-DE" dirty="0"/>
              <a:t>Was ist CO2 Challenge, Hintergrund</a:t>
            </a:r>
          </a:p>
          <a:p>
            <a:pPr marL="171450" indent="-171450">
              <a:buFontTx/>
              <a:buChar char="-"/>
            </a:pPr>
            <a:r>
              <a:rPr lang="de-DE" dirty="0"/>
              <a:t>Kontakte von uns bei Rückfragen</a:t>
            </a:r>
          </a:p>
          <a:p>
            <a:pPr marL="171450" indent="-171450">
              <a:buFontTx/>
              <a:buChar char="-"/>
            </a:pPr>
            <a:r>
              <a:rPr lang="de-DE" dirty="0"/>
              <a:t>Grundlage für Portfolioarbeit</a:t>
            </a:r>
          </a:p>
          <a:p>
            <a:pPr marL="171450" indent="-171450">
              <a:buFontTx/>
              <a:buChar char="-"/>
            </a:pPr>
            <a:r>
              <a:rPr lang="de-DE" dirty="0"/>
              <a:t>Selbstständiges Arbeiten</a:t>
            </a:r>
          </a:p>
          <a:p>
            <a:pPr marL="171450" indent="-171450">
              <a:buFontTx/>
              <a:buChar char="-"/>
            </a:pPr>
            <a:r>
              <a:rPr lang="de-DE" dirty="0"/>
              <a:t>Leistungsnachweis möglich</a:t>
            </a:r>
          </a:p>
          <a:p>
            <a:pPr marL="171450" indent="-171450">
              <a:buFontTx/>
              <a:buChar char="-"/>
            </a:pPr>
            <a:r>
              <a:rPr lang="de-DE" dirty="0"/>
              <a:t>Frei zu bearbeiten</a:t>
            </a:r>
          </a:p>
          <a:p>
            <a:pPr marL="171450" indent="-171450">
              <a:buFontTx/>
              <a:buChar char="-"/>
            </a:pPr>
            <a:r>
              <a:rPr lang="de-DE" dirty="0"/>
              <a:t>Anpassung durch Lehrer nötig, siehe </a:t>
            </a:r>
            <a:r>
              <a:rPr lang="de-DE" dirty="0" smtClean="0"/>
              <a:t>rot markierten Text </a:t>
            </a:r>
          </a:p>
          <a:p>
            <a:pPr marL="171450" indent="-171450">
              <a:buFontTx/>
              <a:buChar char="-"/>
            </a:pPr>
            <a:r>
              <a:rPr lang="de-DE" dirty="0" smtClean="0"/>
              <a:t>Informationen </a:t>
            </a:r>
            <a:r>
              <a:rPr lang="de-DE" dirty="0"/>
              <a:t>als Vorschlag </a:t>
            </a:r>
            <a:r>
              <a:rPr lang="de-DE" dirty="0">
                <a:sym typeface="Wingdings" panose="05000000000000000000" pitchFamily="2" charset="2"/>
              </a:rPr>
              <a:t> JE nach Klassenstufe können auch andere Materialien eingebunden werden</a:t>
            </a:r>
          </a:p>
          <a:p>
            <a:pPr marL="171450" indent="-171450">
              <a:buFontTx/>
              <a:buChar char="-"/>
            </a:pPr>
            <a:endParaRPr lang="de-DE" dirty="0">
              <a:sym typeface="Wingdings" panose="05000000000000000000" pitchFamily="2" charset="2"/>
            </a:endParaRPr>
          </a:p>
          <a:p>
            <a:pPr marL="171450" indent="-171450">
              <a:buFontTx/>
              <a:buChar char="-"/>
            </a:pPr>
            <a:r>
              <a:rPr lang="de-DE" dirty="0">
                <a:sym typeface="Wingdings" panose="05000000000000000000" pitchFamily="2" charset="2"/>
              </a:rPr>
              <a:t>Zeitrahmen </a:t>
            </a:r>
            <a:r>
              <a:rPr lang="de-DE" dirty="0" smtClean="0">
                <a:sym typeface="Wingdings" panose="05000000000000000000" pitchFamily="2" charset="2"/>
              </a:rPr>
              <a:t>frei wählbar  Teilnahme am Gewinnspiel im Fastenzeitraum möglich  weitere Informationen unter https://co2challenge.net/schulchallenge/teilnahmebedingungen-schulchallenge/ </a:t>
            </a:r>
            <a:endParaRPr lang="de-DE" dirty="0">
              <a:sym typeface="Wingdings" panose="05000000000000000000" pitchFamily="2" charset="2"/>
            </a:endParaRPr>
          </a:p>
          <a:p>
            <a:pPr marL="171450" indent="-171450">
              <a:buFontTx/>
              <a:buChar char="-"/>
            </a:pPr>
            <a:r>
              <a:rPr lang="de-DE" dirty="0">
                <a:sym typeface="Wingdings" panose="05000000000000000000" pitchFamily="2" charset="2"/>
              </a:rPr>
              <a:t>Anzahl der Challenges frei wählbar, nicht gewünschte Challenges rauslöschen</a:t>
            </a:r>
          </a:p>
          <a:p>
            <a:pPr marL="171450" indent="-171450">
              <a:buFontTx/>
              <a:buChar char="-"/>
            </a:pPr>
            <a:endParaRPr lang="de-DE" dirty="0">
              <a:sym typeface="Wingdings" panose="05000000000000000000" pitchFamily="2" charset="2"/>
            </a:endParaRPr>
          </a:p>
          <a:p>
            <a:pPr marL="171450" indent="-171450">
              <a:buFontTx/>
              <a:buChar char="-"/>
            </a:pPr>
            <a:r>
              <a:rPr lang="de-DE" dirty="0">
                <a:sym typeface="Wingdings" panose="05000000000000000000" pitchFamily="2" charset="2"/>
              </a:rPr>
              <a:t>Anregung für Reflexion</a:t>
            </a:r>
          </a:p>
          <a:p>
            <a:pPr marL="628650" lvl="1" indent="-171450">
              <a:buFontTx/>
              <a:buChar char="-"/>
            </a:pPr>
            <a:r>
              <a:rPr lang="de-DE" dirty="0" err="1">
                <a:sym typeface="Wingdings" panose="05000000000000000000" pitchFamily="2" charset="2"/>
              </a:rPr>
              <a:t>Mentimeter</a:t>
            </a:r>
            <a:r>
              <a:rPr lang="de-DE" dirty="0">
                <a:sym typeface="Wingdings" panose="05000000000000000000" pitchFamily="2" charset="2"/>
              </a:rPr>
              <a:t> einbauen?!</a:t>
            </a:r>
          </a:p>
          <a:p>
            <a:pPr marL="628650" lvl="1" indent="-171450">
              <a:buFontTx/>
              <a:buChar char="-"/>
            </a:pPr>
            <a:r>
              <a:rPr lang="de-DE" dirty="0">
                <a:sym typeface="Wingdings" panose="05000000000000000000" pitchFamily="2" charset="2"/>
              </a:rPr>
              <a:t>Sitzkreis mit Plakat</a:t>
            </a:r>
          </a:p>
          <a:p>
            <a:pPr marL="628650" lvl="1" indent="-171450">
              <a:buFontTx/>
              <a:buChar char="-"/>
            </a:pPr>
            <a:endParaRPr lang="de-DE" dirty="0">
              <a:sym typeface="Wingdings" panose="05000000000000000000" pitchFamily="2" charset="2"/>
            </a:endParaRPr>
          </a:p>
          <a:p>
            <a:pPr marL="171450" indent="-171450">
              <a:buFontTx/>
              <a:buChar char="-"/>
            </a:pPr>
            <a:endParaRPr lang="de-DE" dirty="0">
              <a:sym typeface="Wingdings" panose="05000000000000000000" pitchFamily="2" charset="2"/>
            </a:endParaRPr>
          </a:p>
          <a:p>
            <a:pPr marL="171450" indent="-171450">
              <a:buFontTx/>
              <a:buChar char="-"/>
            </a:pPr>
            <a:endParaRPr lang="de-DE" dirty="0">
              <a:sym typeface="Wingdings" panose="05000000000000000000" pitchFamily="2" charset="2"/>
            </a:endParaRPr>
          </a:p>
          <a:p>
            <a:pPr marL="171450" indent="-171450">
              <a:buFontTx/>
              <a:buChar char="-"/>
            </a:pPr>
            <a:r>
              <a:rPr lang="de-DE" dirty="0">
                <a:sym typeface="Wingdings" panose="05000000000000000000" pitchFamily="2" charset="2"/>
              </a:rPr>
              <a:t>Gewinnteilnahme: </a:t>
            </a:r>
          </a:p>
          <a:p>
            <a:pPr marL="628650" lvl="1" indent="-171450">
              <a:buFontTx/>
              <a:buChar char="-"/>
            </a:pPr>
            <a:r>
              <a:rPr lang="de-DE" dirty="0">
                <a:sym typeface="Wingdings" panose="05000000000000000000" pitchFamily="2" charset="2"/>
              </a:rPr>
              <a:t>Einsendung eines Portfolio</a:t>
            </a:r>
          </a:p>
          <a:p>
            <a:pPr marL="628650" lvl="1" indent="-171450">
              <a:buFontTx/>
              <a:buChar char="-"/>
            </a:pPr>
            <a:r>
              <a:rPr lang="de-DE" dirty="0">
                <a:sym typeface="Wingdings" panose="05000000000000000000" pitchFamily="2" charset="2"/>
              </a:rPr>
              <a:t>Wir freuen uns über: Senden uns ein Foto, Video, etc. das wir auf </a:t>
            </a:r>
            <a:r>
              <a:rPr lang="de-DE" dirty="0" err="1">
                <a:sym typeface="Wingdings" panose="05000000000000000000" pitchFamily="2" charset="2"/>
              </a:rPr>
              <a:t>Social</a:t>
            </a:r>
            <a:r>
              <a:rPr lang="de-DE" dirty="0">
                <a:sym typeface="Wingdings" panose="05000000000000000000" pitchFamily="2" charset="2"/>
              </a:rPr>
              <a:t> Media  </a:t>
            </a:r>
          </a:p>
          <a:p>
            <a:pPr marL="628650" lvl="1" indent="-171450">
              <a:buFontTx/>
              <a:buChar char="-"/>
            </a:pPr>
            <a:r>
              <a:rPr lang="de-DE" dirty="0">
                <a:sym typeface="Wingdings" panose="05000000000000000000" pitchFamily="2" charset="2"/>
              </a:rPr>
              <a:t>Hashtag: #CO2Challenge, wenn ihr wollt</a:t>
            </a:r>
          </a:p>
          <a:p>
            <a:pPr marL="628650" lvl="1" indent="-171450">
              <a:buFontTx/>
              <a:buChar char="-"/>
            </a:pPr>
            <a:r>
              <a:rPr lang="de-DE" dirty="0">
                <a:sym typeface="Wingdings" panose="05000000000000000000" pitchFamily="2" charset="2"/>
              </a:rPr>
              <a:t>Zusendungen aller Art erwünscht als Nachweis für Teilnahme  Bitte angeben ob Veröffentlichung erlaubt</a:t>
            </a:r>
          </a:p>
          <a:p>
            <a:pPr marL="628650" lvl="1" indent="-171450">
              <a:buFontTx/>
              <a:buChar char="-"/>
            </a:pPr>
            <a:endParaRPr lang="de-DE" dirty="0">
              <a:sym typeface="Wingdings" panose="05000000000000000000" pitchFamily="2" charset="2"/>
            </a:endParaRPr>
          </a:p>
        </p:txBody>
      </p:sp>
      <p:sp>
        <p:nvSpPr>
          <p:cNvPr id="4" name="Foliennummernplatzhalter 3"/>
          <p:cNvSpPr>
            <a:spLocks noGrp="1"/>
          </p:cNvSpPr>
          <p:nvPr>
            <p:ph type="sldNum" sz="quarter" idx="10"/>
          </p:nvPr>
        </p:nvSpPr>
        <p:spPr/>
        <p:txBody>
          <a:bodyPr/>
          <a:lstStyle/>
          <a:p>
            <a:fld id="{9CB102DE-1A93-487C-9FD6-D745A6A0F28F}" type="slidenum">
              <a:rPr lang="de-DE" smtClean="0"/>
              <a:t>2</a:t>
            </a:fld>
            <a:endParaRPr lang="de-DE"/>
          </a:p>
        </p:txBody>
      </p:sp>
    </p:spTree>
    <p:extLst>
      <p:ext uri="{BB962C8B-B14F-4D97-AF65-F5344CB8AC3E}">
        <p14:creationId xmlns:p14="http://schemas.microsoft.com/office/powerpoint/2010/main" val="4077653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pPr marL="342900" indent="-342900">
              <a:buFont typeface="+mj-lt"/>
              <a:buAutoNum type="arabicPeriod"/>
            </a:pPr>
            <a:r>
              <a:rPr lang="de-DE" dirty="0"/>
              <a:t>Welche Faktoren haben Einfluss auf die Klimabilanz unseres Essens? Worauf kannst du bei deiner Ernährung achten? </a:t>
            </a:r>
          </a:p>
          <a:p>
            <a:pPr lvl="1"/>
            <a:r>
              <a:rPr lang="de-DE" dirty="0"/>
              <a:t>Sieh dir das kurze Video „Fritten </a:t>
            </a:r>
            <a:r>
              <a:rPr lang="de-DE" dirty="0" err="1"/>
              <a:t>for</a:t>
            </a:r>
            <a:r>
              <a:rPr lang="de-DE" dirty="0"/>
              <a:t> Future? Klimaschutz mit Messer, Gabel und Einkaufsbeutel“ an </a:t>
            </a:r>
            <a:r>
              <a:rPr lang="de-DE" dirty="0">
                <a:hlinkClick r:id="rId3"/>
              </a:rPr>
              <a:t>https://www.youtube.com/watch?v=pzffi0onHi0</a:t>
            </a:r>
            <a:r>
              <a:rPr lang="de-DE" dirty="0"/>
              <a:t> (</a:t>
            </a:r>
            <a:r>
              <a:rPr lang="de-DE" b="1" dirty="0"/>
              <a:t>4:16 Minuten, </a:t>
            </a:r>
            <a:r>
              <a:rPr lang="de-DE" b="1" dirty="0">
                <a:solidFill>
                  <a:srgbClr val="FFDE75"/>
                </a:solidFill>
              </a:rPr>
              <a:t>geeignet ab 5. Klasse</a:t>
            </a:r>
            <a:r>
              <a:rPr lang="de-DE" dirty="0"/>
              <a:t>)</a:t>
            </a:r>
          </a:p>
          <a:p>
            <a:pPr marL="342898" lvl="1" indent="0">
              <a:buNone/>
            </a:pPr>
            <a:endParaRPr lang="de-DE" dirty="0"/>
          </a:p>
          <a:p>
            <a:pPr marL="342900" indent="-342900">
              <a:buFont typeface="+mj-lt"/>
              <a:buAutoNum type="arabicPeriod"/>
            </a:pPr>
            <a:r>
              <a:rPr lang="de-DE" dirty="0">
                <a:sym typeface="Wingdings" panose="05000000000000000000" pitchFamily="2" charset="2"/>
              </a:rPr>
              <a:t>Was heißt vegetarische Ernährung und was heißt vegane Ernährung? Was ist der Unterschied? Lies nach auf der Seite „Vegetarisch und vegan – Ernährung ohne Fleisch“  </a:t>
            </a:r>
            <a:r>
              <a:rPr lang="de-DE" dirty="0">
                <a:sym typeface="Wingdings" panose="05000000000000000000" pitchFamily="2" charset="2"/>
                <a:hlinkClick r:id="rId4"/>
              </a:rPr>
              <a:t>https://www.kindersache.de/bereiche/wissen/natur-und-mensch/vegetarisch-und-vegan-ernaehrung-ohne-fleisch</a:t>
            </a:r>
            <a:r>
              <a:rPr lang="de-DE" dirty="0">
                <a:sym typeface="Wingdings" panose="05000000000000000000" pitchFamily="2" charset="2"/>
              </a:rPr>
              <a:t>. Schreibe die Unterschiede auf.</a:t>
            </a:r>
          </a:p>
          <a:p>
            <a:pPr marL="342900" indent="-342900">
              <a:buFont typeface="+mj-lt"/>
              <a:buAutoNum type="arabicPeriod"/>
            </a:pPr>
            <a:endParaRPr lang="de-DE" dirty="0">
              <a:sym typeface="Wingdings" panose="05000000000000000000" pitchFamily="2" charset="2"/>
            </a:endParaRPr>
          </a:p>
          <a:p>
            <a:pPr marL="342900" indent="-342900">
              <a:buFont typeface="+mj-lt"/>
              <a:buAutoNum type="arabicPeriod"/>
            </a:pPr>
            <a:r>
              <a:rPr lang="de-DE" dirty="0">
                <a:sym typeface="Wingdings" panose="05000000000000000000" pitchFamily="2" charset="2"/>
              </a:rPr>
              <a:t>Bei der Herstellung von tierischen Lebensmitteln wird mehr CO</a:t>
            </a:r>
            <a:r>
              <a:rPr lang="de-DE" baseline="-25000" dirty="0">
                <a:sym typeface="Wingdings" panose="05000000000000000000" pitchFamily="2" charset="2"/>
              </a:rPr>
              <a:t>2</a:t>
            </a:r>
            <a:r>
              <a:rPr lang="de-DE" dirty="0">
                <a:sym typeface="Wingdings" panose="05000000000000000000" pitchFamily="2" charset="2"/>
              </a:rPr>
              <a:t> ausgestoßen als bei der Herstellung pflanzlicher Nahrungsmittel. Recherchiere, warum das so ist. </a:t>
            </a:r>
            <a:r>
              <a:rPr lang="de-DE" dirty="0" smtClean="0">
                <a:sym typeface="Wingdings" panose="05000000000000000000" pitchFamily="2" charset="2"/>
              </a:rPr>
              <a:t/>
            </a:r>
            <a:br>
              <a:rPr lang="de-DE" dirty="0" smtClean="0">
                <a:sym typeface="Wingdings" panose="05000000000000000000" pitchFamily="2" charset="2"/>
              </a:rPr>
            </a:br>
            <a:endParaRPr lang="de-DE" dirty="0" smtClean="0">
              <a:sym typeface="Wingdings" panose="05000000000000000000" pitchFamily="2" charset="2"/>
            </a:endParaRPr>
          </a:p>
          <a:p>
            <a:pPr marL="342900" indent="-342900">
              <a:buFont typeface="+mj-lt"/>
              <a:buAutoNum type="arabicPeriod"/>
            </a:pPr>
            <a:r>
              <a:rPr lang="de-DE" sz="1150" dirty="0" smtClean="0">
                <a:sym typeface="Wingdings" panose="05000000000000000000" pitchFamily="2" charset="2"/>
              </a:rPr>
              <a:t>Notiere, welche Faktoren Einfluss auf die Klimabilanz deines Essens haben. Welche Ideen liefert das Video, wie du selbst im Alltag deine Ernährung klimafreundlich gestalten kannst bzw. was ein klimafreundliche Ernährung ist?</a:t>
            </a:r>
          </a:p>
          <a:p>
            <a:pPr lvl="1"/>
            <a:r>
              <a:rPr lang="de-DE" sz="1150" dirty="0" smtClean="0">
                <a:sym typeface="Wingdings" panose="05000000000000000000" pitchFamily="2" charset="2"/>
              </a:rPr>
              <a:t>Ab 5. Klasse: Sieh dir hierzu das kurze Video „Klimafreundliche Ernährung“ an </a:t>
            </a:r>
            <a:r>
              <a:rPr lang="de-DE" sz="1150" dirty="0" smtClean="0">
                <a:sym typeface="Wingdings" panose="05000000000000000000" pitchFamily="2" charset="2"/>
                <a:hlinkClick r:id="rId5"/>
              </a:rPr>
              <a:t>https://www.youtube.com/watch?v=Yfevc6hRu0E</a:t>
            </a:r>
            <a:r>
              <a:rPr lang="de-DE" sz="1150" dirty="0" smtClean="0">
                <a:sym typeface="Wingdings" panose="05000000000000000000" pitchFamily="2" charset="2"/>
              </a:rPr>
              <a:t> (2:22 Minuten) </a:t>
            </a:r>
            <a:r>
              <a:rPr lang="de-DE" sz="1150" b="1" dirty="0" smtClean="0">
                <a:sym typeface="Wingdings" panose="05000000000000000000" pitchFamily="2" charset="2"/>
              </a:rPr>
              <a:t>(Video geeignet ab 5. Klasse)</a:t>
            </a:r>
          </a:p>
          <a:p>
            <a:pPr lvl="1"/>
            <a:r>
              <a:rPr lang="de-DE" sz="1150" dirty="0" smtClean="0">
                <a:solidFill>
                  <a:srgbClr val="3D545F"/>
                </a:solidFill>
              </a:rPr>
              <a:t>Ab 7. Klasse: Sieh dir hierzu den Vortrag an. </a:t>
            </a:r>
            <a:r>
              <a:rPr lang="de-DE" sz="1150" dirty="0" smtClean="0">
                <a:solidFill>
                  <a:srgbClr val="3D545F"/>
                </a:solidFill>
                <a:hlinkClick r:id="rId6"/>
              </a:rPr>
              <a:t>https://www.youtube.com/watch?v=MEH9VpEIAZA</a:t>
            </a:r>
            <a:r>
              <a:rPr lang="de-DE" sz="1150" dirty="0" smtClean="0">
                <a:solidFill>
                  <a:srgbClr val="3D545F"/>
                </a:solidFill>
              </a:rPr>
              <a:t> (Vortrag: 20 Minuten, Video insgesamt länger.)(</a:t>
            </a:r>
            <a:r>
              <a:rPr lang="de-DE" sz="1150" b="1" dirty="0" smtClean="0">
                <a:solidFill>
                  <a:srgbClr val="3D545F"/>
                </a:solidFill>
              </a:rPr>
              <a:t>Video geeignet ab 7. Klasse</a:t>
            </a:r>
            <a:r>
              <a:rPr lang="de-DE" sz="1150" dirty="0" smtClean="0">
                <a:solidFill>
                  <a:srgbClr val="3D545F"/>
                </a:solidFill>
              </a:rPr>
              <a:t>)</a:t>
            </a:r>
            <a:endParaRPr lang="de-DE" sz="1150" dirty="0" smtClean="0">
              <a:sym typeface="Wingdings" panose="05000000000000000000" pitchFamily="2" charset="2"/>
            </a:endParaRPr>
          </a:p>
          <a:p>
            <a:pPr marL="342900" indent="-342900">
              <a:buFont typeface="+mj-lt"/>
              <a:buAutoNum type="arabicPeriod"/>
            </a:pPr>
            <a:endParaRPr lang="de-DE" dirty="0">
              <a:sym typeface="Wingdings" panose="05000000000000000000" pitchFamily="2" charset="2"/>
            </a:endParaRPr>
          </a:p>
          <a:p>
            <a:endParaRPr lang="de-DE" dirty="0">
              <a:sym typeface="Wingdings" panose="05000000000000000000" pitchFamily="2" charset="2"/>
            </a:endParaRPr>
          </a:p>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12</a:t>
            </a:fld>
            <a:endParaRPr lang="de-DE"/>
          </a:p>
        </p:txBody>
      </p:sp>
    </p:spTree>
    <p:extLst>
      <p:ext uri="{BB962C8B-B14F-4D97-AF65-F5344CB8AC3E}">
        <p14:creationId xmlns:p14="http://schemas.microsoft.com/office/powerpoint/2010/main" val="3785322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de-DE" sz="1400" dirty="0"/>
              <a:t>Was ist Streaming? Erkläre es in deinen Worten. </a:t>
            </a:r>
          </a:p>
          <a:p>
            <a:pPr marL="285750" indent="-285750">
              <a:buFont typeface="Arial" panose="020B0604020202020204" pitchFamily="34" charset="0"/>
              <a:buChar char="•"/>
            </a:pPr>
            <a:endParaRPr lang="de-DE" sz="1400" dirty="0"/>
          </a:p>
          <a:p>
            <a:pPr marL="285750" indent="-285750">
              <a:buFont typeface="Arial" panose="020B0604020202020204" pitchFamily="34" charset="0"/>
              <a:buChar char="•"/>
            </a:pPr>
            <a:r>
              <a:rPr lang="de-DE" sz="1400" dirty="0"/>
              <a:t>Erstelle eine Übersicht, welche Streaming Dienste du täglich nutzt: Analysiere deine </a:t>
            </a:r>
            <a:r>
              <a:rPr lang="de-DE" sz="1400" dirty="0" err="1"/>
              <a:t>Screentime</a:t>
            </a:r>
            <a:r>
              <a:rPr lang="de-DE" sz="1400" dirty="0"/>
              <a:t> bei diesen Diensten und gebe Sie in Minuten an. </a:t>
            </a:r>
          </a:p>
          <a:p>
            <a:pPr marL="300036" lvl="1" indent="0">
              <a:buFont typeface="Arial" panose="020B0604020202020204" pitchFamily="34" charset="0"/>
              <a:buNone/>
            </a:pPr>
            <a:r>
              <a:rPr lang="de-DE" sz="1250" u="sng" dirty="0">
                <a:hlinkClick r:id="rId3"/>
              </a:rPr>
              <a:t>Android: Bildschirmzeit anzeigen und begrenzen – so </a:t>
            </a:r>
            <a:r>
              <a:rPr lang="de-DE" sz="1250" u="sng" dirty="0" err="1">
                <a:hlinkClick r:id="rId3"/>
              </a:rPr>
              <a:t>gehts</a:t>
            </a:r>
            <a:r>
              <a:rPr lang="de-DE" sz="1250" u="sng" dirty="0">
                <a:hlinkClick r:id="rId3"/>
              </a:rPr>
              <a:t> (giga.de)</a:t>
            </a:r>
            <a:r>
              <a:rPr lang="de-DE" sz="1250" u="sng" dirty="0"/>
              <a:t/>
            </a:r>
            <a:br>
              <a:rPr lang="de-DE" sz="1250" u="sng" dirty="0"/>
            </a:br>
            <a:r>
              <a:rPr lang="de-DE" sz="1250" dirty="0">
                <a:hlinkClick r:id="rId4"/>
              </a:rPr>
              <a:t>Bildschirmzeit auf dem iPhone, iPad oder iPod </a:t>
            </a:r>
            <a:r>
              <a:rPr lang="de-DE" sz="1250" dirty="0" err="1">
                <a:hlinkClick r:id="rId4"/>
              </a:rPr>
              <a:t>touch</a:t>
            </a:r>
            <a:r>
              <a:rPr lang="de-DE" sz="1250" dirty="0">
                <a:hlinkClick r:id="rId4"/>
              </a:rPr>
              <a:t> verwenden - Apple Support (DE)</a:t>
            </a:r>
            <a:endParaRPr lang="de-DE" sz="1250" dirty="0"/>
          </a:p>
          <a:p>
            <a:pPr marL="300036" lvl="1" indent="0">
              <a:buFont typeface="Arial" panose="020B0604020202020204" pitchFamily="34" charset="0"/>
              <a:buNone/>
            </a:pPr>
            <a:endParaRPr lang="de-DE" sz="1250" dirty="0"/>
          </a:p>
          <a:p>
            <a:pPr marL="285750" indent="-285750">
              <a:buFont typeface="Arial" panose="020B0604020202020204" pitchFamily="34" charset="0"/>
              <a:buChar char="•"/>
            </a:pPr>
            <a:r>
              <a:rPr lang="de-DE" sz="1400" dirty="0"/>
              <a:t>Berechne auf Grundlage der </a:t>
            </a:r>
            <a:r>
              <a:rPr lang="de-DE" sz="1400" dirty="0" err="1"/>
              <a:t>Screentime</a:t>
            </a:r>
            <a:r>
              <a:rPr lang="de-DE" sz="1400" dirty="0"/>
              <a:t> der Streaming Dienste den CO</a:t>
            </a:r>
            <a:r>
              <a:rPr lang="de-DE" sz="1400" baseline="-25000" dirty="0"/>
              <a:t>2</a:t>
            </a:r>
            <a:r>
              <a:rPr lang="de-DE" sz="1400" dirty="0"/>
              <a:t>-Verbrauch fürs </a:t>
            </a:r>
            <a:r>
              <a:rPr lang="de-DE" sz="1400" dirty="0" err="1"/>
              <a:t>Streamen</a:t>
            </a:r>
            <a:r>
              <a:rPr lang="de-DE" sz="1400" dirty="0"/>
              <a:t>. Nutze diesen Rechner: </a:t>
            </a:r>
            <a:r>
              <a:rPr lang="de-DE" sz="1400" u="sng" dirty="0">
                <a:hlinkClick r:id="rId5"/>
              </a:rPr>
              <a:t>www.streaming-co2-rechner.ch</a:t>
            </a:r>
            <a:endParaRPr lang="de-DE" sz="1400" u="sng" dirty="0"/>
          </a:p>
          <a:p>
            <a:pPr marL="285750" indent="-285750">
              <a:buFont typeface="Arial" panose="020B0604020202020204" pitchFamily="34" charset="0"/>
              <a:buChar char="•"/>
            </a:pPr>
            <a:endParaRPr lang="de-DE" sz="1400" dirty="0"/>
          </a:p>
          <a:p>
            <a:pPr marL="285750" indent="-285750">
              <a:buFont typeface="Arial" panose="020B0604020202020204" pitchFamily="34" charset="0"/>
              <a:buChar char="•"/>
            </a:pPr>
            <a:r>
              <a:rPr lang="de-DE" sz="1400" dirty="0"/>
              <a:t>Recherchiere 5 Tipps für klimafreundlicheres Streaming.</a:t>
            </a:r>
          </a:p>
          <a:p>
            <a:pPr marL="285750" indent="-285750">
              <a:buFont typeface="Arial" panose="020B0604020202020204" pitchFamily="34" charset="0"/>
              <a:buChar char="•"/>
            </a:pPr>
            <a:endParaRPr lang="de-DE" sz="1400" dirty="0"/>
          </a:p>
          <a:p>
            <a:pPr marL="285750" indent="-285750">
              <a:buFont typeface="Arial" panose="020B0604020202020204" pitchFamily="34" charset="0"/>
              <a:buChar char="•"/>
            </a:pPr>
            <a:r>
              <a:rPr lang="de-DE" sz="1400" dirty="0"/>
              <a:t>Ändere das Setup deiner Streaming Dienste!</a:t>
            </a:r>
          </a:p>
          <a:p>
            <a:pPr marL="742950" lvl="1" indent="-285750">
              <a:buFont typeface="Arial" panose="020B0604020202020204" pitchFamily="34" charset="0"/>
              <a:buChar char="•"/>
            </a:pPr>
            <a:r>
              <a:rPr lang="de-DE" sz="1400" dirty="0"/>
              <a:t>Videoqualität reduzieren</a:t>
            </a:r>
          </a:p>
          <a:p>
            <a:pPr marL="742950" lvl="1" indent="-285750">
              <a:buFont typeface="Arial" panose="020B0604020202020204" pitchFamily="34" charset="0"/>
              <a:buChar char="•"/>
            </a:pPr>
            <a:r>
              <a:rPr lang="de-DE" sz="1400" dirty="0"/>
              <a:t>Autoplayfunktion der Streaming Dienste </a:t>
            </a:r>
            <a:r>
              <a:rPr lang="de-DE" sz="1400" dirty="0" smtClean="0"/>
              <a:t>deaktivieren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400" dirty="0" smtClean="0"/>
              <a:t>Erstelle einen </a:t>
            </a:r>
            <a:r>
              <a:rPr lang="de-DE" sz="1400" dirty="0" err="1" smtClean="0"/>
              <a:t>Social</a:t>
            </a:r>
            <a:r>
              <a:rPr lang="de-DE" sz="1400" dirty="0" smtClean="0"/>
              <a:t> Media Beitrag mit deinen Tipps zum klimafreundlicheren Streaming. </a:t>
            </a:r>
          </a:p>
          <a:p>
            <a:pPr marL="742950" lvl="1" indent="-285750">
              <a:buFont typeface="Arial" panose="020B0604020202020204" pitchFamily="34" charset="0"/>
              <a:buChar char="•"/>
            </a:pPr>
            <a:endParaRPr lang="de-DE" sz="1400" dirty="0"/>
          </a:p>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13</a:t>
            </a:fld>
            <a:endParaRPr lang="de-DE"/>
          </a:p>
        </p:txBody>
      </p:sp>
    </p:spTree>
    <p:extLst>
      <p:ext uri="{BB962C8B-B14F-4D97-AF65-F5344CB8AC3E}">
        <p14:creationId xmlns:p14="http://schemas.microsoft.com/office/powerpoint/2010/main" val="1220111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Hängt einen Sack im Klassenzimmer auf und sammelt darin euren Verpackungsmüll für 5 Tage. </a:t>
            </a:r>
          </a:p>
          <a:p>
            <a:pPr marL="628650" lvl="1" indent="-171450">
              <a:buFont typeface="Arial" panose="020B0604020202020204" pitchFamily="34" charset="0"/>
              <a:buChar char="•"/>
            </a:pPr>
            <a:r>
              <a:rPr lang="de-DE" dirty="0"/>
              <a:t>Nach welchen Kategorien wird Müll getrennt?</a:t>
            </a:r>
          </a:p>
          <a:p>
            <a:pPr marL="628650" lvl="1" indent="-171450">
              <a:buFont typeface="Arial" panose="020B0604020202020204" pitchFamily="34" charset="0"/>
              <a:buChar char="•"/>
            </a:pPr>
            <a:r>
              <a:rPr lang="de-DE" dirty="0"/>
              <a:t>Welcher Verpackungsmüll fällt zusätzlich zuhause an?</a:t>
            </a:r>
          </a:p>
          <a:p>
            <a:pPr marL="628650" lvl="1" indent="-171450">
              <a:buFont typeface="Arial" panose="020B0604020202020204" pitchFamily="34" charset="0"/>
              <a:buChar char="•"/>
            </a:pPr>
            <a:r>
              <a:rPr lang="de-DE" dirty="0"/>
              <a:t>Analysiert euren Verpackungsmüll aus dem Klassenzimmer. Von welcher Kategorie fällt am meisten an?</a:t>
            </a:r>
          </a:p>
          <a:p>
            <a:pPr marL="628650" lvl="1"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Verpackungen im Vergleich (Aufgabenstellung ab 7. Klasse)</a:t>
            </a:r>
          </a:p>
          <a:p>
            <a:pPr marL="0" indent="0">
              <a:buFont typeface="Arial" panose="020B0604020202020204" pitchFamily="34" charset="0"/>
              <a:buNone/>
            </a:pPr>
            <a:r>
              <a:rPr lang="de-DE" dirty="0"/>
              <a:t>	Lest den Text:  </a:t>
            </a:r>
            <a:r>
              <a:rPr lang="de-DE" dirty="0">
                <a:hlinkClick r:id="rId3"/>
              </a:rPr>
              <a:t>211025-nabu-factsheet_verpackungsvergleiche.pdf</a:t>
            </a:r>
            <a:endParaRPr lang="de-DE" dirty="0"/>
          </a:p>
          <a:p>
            <a:pPr marL="0" indent="0">
              <a:buFont typeface="Arial" panose="020B0604020202020204" pitchFamily="34" charset="0"/>
              <a:buNone/>
            </a:pPr>
            <a:r>
              <a:rPr lang="de-DE" dirty="0"/>
              <a:t>	Welche Umweltkategorien werden in den Säulendiagrammen betrachtet? Was steckt hinter den Umweltkategorien? Wie kann man die Säulendiagramme interpretieren?</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Was gibt es für Möglichkeiten, wie ihr den Müll reduzieren könnt? Gebt 5 Tipps an. </a:t>
            </a:r>
            <a:r>
              <a:rPr lang="de-DE" dirty="0" smtClean="0"/>
              <a:t/>
            </a:r>
            <a:br>
              <a:rPr lang="de-DE" dirty="0" smtClean="0"/>
            </a:br>
            <a:endParaRPr lang="de-DE"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smtClean="0"/>
              <a:t>Wie könnt Ihr Abfall an der Schule vermeiden bzw. besser trennen? </a:t>
            </a:r>
            <a:br>
              <a:rPr lang="de-DE" sz="1200" dirty="0" smtClean="0"/>
            </a:br>
            <a:r>
              <a:rPr lang="de-DE" sz="1200" dirty="0" smtClean="0"/>
              <a:t>Macht Vorschläge für Veränderung an der Schule und übergebt sie der Schulleitung.</a:t>
            </a:r>
          </a:p>
          <a:p>
            <a:pPr marL="171450" indent="-171450">
              <a:buFont typeface="Arial" panose="020B0604020202020204" pitchFamily="34" charset="0"/>
              <a:buChar char="•"/>
            </a:pPr>
            <a:endParaRPr lang="de-DE" dirty="0"/>
          </a:p>
          <a:p>
            <a:endParaRPr lang="de-DE" dirty="0"/>
          </a:p>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14</a:t>
            </a:fld>
            <a:endParaRPr lang="de-DE"/>
          </a:p>
        </p:txBody>
      </p:sp>
    </p:spTree>
    <p:extLst>
      <p:ext uri="{BB962C8B-B14F-4D97-AF65-F5344CB8AC3E}">
        <p14:creationId xmlns:p14="http://schemas.microsoft.com/office/powerpoint/2010/main" val="6144233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pPr marL="0" indent="0">
              <a:buNone/>
            </a:pPr>
            <a:r>
              <a:rPr lang="de-DE" dirty="0"/>
              <a:t>Wie wäre es, wenn wir die Freude an neuen Sachen einfach teilen könnten, ohne unseren CO</a:t>
            </a:r>
            <a:r>
              <a:rPr lang="de-DE" baseline="-25000" dirty="0"/>
              <a:t>2</a:t>
            </a:r>
            <a:r>
              <a:rPr lang="de-DE" dirty="0"/>
              <a:t>-Fußabdruck zu erhöhen?</a:t>
            </a:r>
          </a:p>
          <a:p>
            <a:pPr marL="171450" indent="-171450">
              <a:buFont typeface="Arial" panose="020B0604020202020204" pitchFamily="34" charset="0"/>
              <a:buChar char="•"/>
            </a:pPr>
            <a:r>
              <a:rPr lang="de-DE" dirty="0"/>
              <a:t>Bringe bis zu fünf Teile von zuhause mit, die du tauschen möchtest! Das können beispielsweise Kleidungsstücke, Bücher oder Spiele sein.</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Warum lohnt sich Second Hand bei </a:t>
            </a:r>
            <a:r>
              <a:rPr lang="de-DE" dirty="0" smtClean="0"/>
              <a:t>Kleidung </a:t>
            </a:r>
            <a:r>
              <a:rPr lang="de-DE" dirty="0"/>
              <a:t>ganz besonders? Schau mal hier:</a:t>
            </a:r>
            <a:br>
              <a:rPr lang="de-DE" dirty="0"/>
            </a:br>
            <a:r>
              <a:rPr lang="de-DE" dirty="0">
                <a:hlinkClick r:id="rId3"/>
              </a:rPr>
              <a:t>UBA-</a:t>
            </a:r>
            <a:r>
              <a:rPr lang="de-DE" dirty="0" err="1">
                <a:hlinkClick r:id="rId3"/>
              </a:rPr>
              <a:t>Erklärfilm</a:t>
            </a:r>
            <a:r>
              <a:rPr lang="de-DE" dirty="0">
                <a:hlinkClick r:id="rId3"/>
              </a:rPr>
              <a:t>: Der Preis der Schönheit - Mode und die Folgen für Mensch und Umwelt – YouTube</a:t>
            </a:r>
            <a:endParaRPr lang="de-DE" dirty="0"/>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Dokumentiere hier, was du tauschen konntest. Finde weitere, bessere Alternativen zu „Fast Fashion“ und liste diese auf</a:t>
            </a:r>
            <a:r>
              <a:rPr lang="de-DE" dirty="0" smtClean="0"/>
              <a:t>.</a:t>
            </a:r>
            <a:br>
              <a:rPr lang="de-DE" dirty="0" smtClean="0"/>
            </a:br>
            <a:endParaRPr lang="de-DE" dirty="0" smtClean="0"/>
          </a:p>
          <a:p>
            <a:pPr marL="171450" indent="-171450">
              <a:buFont typeface="Arial" panose="020B0604020202020204" pitchFamily="34" charset="0"/>
              <a:buChar char="•"/>
            </a:pPr>
            <a:r>
              <a:rPr lang="de-DE" dirty="0" smtClean="0"/>
              <a:t>Nehmt Kontakt zur SMV und/oder zum Elternbeirat eurer Schule auf, um herauszufinden, wie Tauschpartys organisiert werden könnten. </a:t>
            </a:r>
          </a:p>
          <a:p>
            <a:pPr marL="171450" indent="-171450">
              <a:buFont typeface="Arial" panose="020B0604020202020204" pitchFamily="34" charset="0"/>
              <a:buChar char="•"/>
            </a:pPr>
            <a:endParaRPr lang="de-DE" dirty="0"/>
          </a:p>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15</a:t>
            </a:fld>
            <a:endParaRPr lang="de-DE"/>
          </a:p>
        </p:txBody>
      </p:sp>
    </p:spTree>
    <p:extLst>
      <p:ext uri="{BB962C8B-B14F-4D97-AF65-F5344CB8AC3E}">
        <p14:creationId xmlns:p14="http://schemas.microsoft.com/office/powerpoint/2010/main" val="2038105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Im Durchschnitt verbraucht jede Person in Deutschland 127 l Wasser pro Tag im Haushalt. Davon kommen 80 l bei Körperpflege und Toilettengang zum Einsatz, mit 63% der größte Anteil. Häufig ist es Warmwasser, das zusätzlich noch Energie für die Erwärmung verbraucht.</a:t>
            </a:r>
          </a:p>
          <a:p>
            <a:pPr marL="628650" lvl="1" indent="-171450">
              <a:buFont typeface="Arial" panose="020B0604020202020204" pitchFamily="34" charset="0"/>
              <a:buChar char="•"/>
            </a:pPr>
            <a:r>
              <a:rPr lang="de-DE" dirty="0"/>
              <a:t>Gestalte einen Flyer mit vier einfachen Tipps zum Wassersparen im Bereich Körperpflege, der anderen Schüler*innen eine Anregung bietet.</a:t>
            </a:r>
            <a:br>
              <a:rPr lang="de-DE" dirty="0"/>
            </a:br>
            <a:r>
              <a:rPr lang="de-DE" dirty="0"/>
              <a:t>Hier findest du einzelne Zahlen, was wieviel Wasser verbraucht:</a:t>
            </a:r>
            <a:br>
              <a:rPr lang="de-DE" dirty="0"/>
            </a:br>
            <a:r>
              <a:rPr lang="de-DE" dirty="0">
                <a:hlinkClick r:id="rId3"/>
              </a:rPr>
              <a:t>Wassersparen in Bad und Toilette (bund-bawue.de)</a:t>
            </a:r>
            <a:endParaRPr lang="de-DE" dirty="0"/>
          </a:p>
          <a:p>
            <a:pPr marL="628650" lvl="1"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Achte auf alle Gelegenheiten, bei denen du Wasser verbrauchst, in der Schule und zuhause. Gewöhne dir an, so oft es geht, den Hahn auf „Kalt“ oder auch „Zu“ zu drehen</a:t>
            </a:r>
            <a:r>
              <a:rPr lang="de-DE" dirty="0" smtClean="0"/>
              <a:t>.</a:t>
            </a:r>
            <a:br>
              <a:rPr lang="de-DE" dirty="0" smtClean="0"/>
            </a:br>
            <a:endParaRPr lang="de-DE"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smtClean="0"/>
              <a:t>Wie steht es um die sanitären Anlagen eurer Schule? Gibt es hier die Möglichkeit, die Wassermenge pro Spülung zu beeinflussen?</a:t>
            </a:r>
            <a:br>
              <a:rPr lang="de-DE" dirty="0" smtClean="0"/>
            </a:br>
            <a:r>
              <a:rPr lang="de-DE" dirty="0" smtClean="0"/>
              <a:t>Ja? Dann entwerft ein Schild, das auf diese Möglichkeit aufmerksam macht, und hängt es an jede Toilettentür.</a:t>
            </a:r>
          </a:p>
          <a:p>
            <a:pPr marL="171450" indent="-171450">
              <a:buFont typeface="Arial" panose="020B0604020202020204" pitchFamily="34" charset="0"/>
              <a:buChar char="•"/>
            </a:pPr>
            <a:endParaRPr lang="de-DE" dirty="0"/>
          </a:p>
          <a:p>
            <a:pPr lvl="1"/>
            <a:endParaRPr lang="de-DE" dirty="0"/>
          </a:p>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16</a:t>
            </a:fld>
            <a:endParaRPr lang="de-DE"/>
          </a:p>
        </p:txBody>
      </p:sp>
    </p:spTree>
    <p:extLst>
      <p:ext uri="{BB962C8B-B14F-4D97-AF65-F5344CB8AC3E}">
        <p14:creationId xmlns:p14="http://schemas.microsoft.com/office/powerpoint/2010/main" val="3546424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de-DE" sz="1600" dirty="0"/>
              <a:t>Warum sollten wir den Palmölverbrauch reduzieren?</a:t>
            </a:r>
          </a:p>
          <a:p>
            <a:pPr marL="742950" lvl="1" indent="-285750">
              <a:buFont typeface="Arial" panose="020B0604020202020204" pitchFamily="34" charset="0"/>
              <a:buChar char="•"/>
            </a:pPr>
            <a:r>
              <a:rPr lang="de-DE" sz="1600" dirty="0"/>
              <a:t>Recherchiere zum Thema und erstelle eine Mindmap zum Thema Palmöl mit den Themenfeldern „soziale, ökologische und ökonomische Probleme“.</a:t>
            </a:r>
          </a:p>
          <a:p>
            <a:pPr marL="628648" lvl="1" indent="-285750">
              <a:buFont typeface="Arial" panose="020B0604020202020204" pitchFamily="34" charset="0"/>
              <a:buChar char="•"/>
            </a:pPr>
            <a:endParaRPr lang="de-DE" sz="1600" dirty="0"/>
          </a:p>
          <a:p>
            <a:pPr marL="285750" indent="-285750">
              <a:buFont typeface="Arial" panose="020B0604020202020204" pitchFamily="34" charset="0"/>
              <a:buChar char="•"/>
            </a:pPr>
            <a:r>
              <a:rPr lang="de-DE" sz="1600" dirty="0"/>
              <a:t>Suche 5 Alltagsprodukte (Lebensmittel, Putzmittel, Kosmetikartikel,…) zuhause, die Palmöl enthalten. Nutze hierfür die App </a:t>
            </a:r>
            <a:r>
              <a:rPr lang="de-DE" sz="1600" dirty="0" err="1"/>
              <a:t>CodeCheck</a:t>
            </a:r>
            <a:r>
              <a:rPr lang="de-DE" sz="1600" dirty="0"/>
              <a:t>: </a:t>
            </a:r>
            <a:r>
              <a:rPr lang="de-DE" sz="1600" dirty="0">
                <a:hlinkClick r:id="rId3"/>
              </a:rPr>
              <a:t>https://www.codecheck.info/</a:t>
            </a:r>
            <a:endParaRPr lang="de-DE" sz="1600" dirty="0"/>
          </a:p>
          <a:p>
            <a:pPr marL="742950" lvl="1" indent="-285750">
              <a:buFont typeface="Arial" panose="020B0604020202020204" pitchFamily="34" charset="0"/>
              <a:buChar char="•"/>
            </a:pPr>
            <a:r>
              <a:rPr lang="de-DE" sz="1600" dirty="0"/>
              <a:t>Recherchiere zu den gefundenen Produkten Alternativen ohne Palmöl</a:t>
            </a:r>
            <a:r>
              <a:rPr lang="de-DE" sz="1600" dirty="0" smtClean="0"/>
              <a:t>.</a:t>
            </a:r>
          </a:p>
          <a:p>
            <a:pPr marL="742950" lvl="1" indent="-285750">
              <a:buFont typeface="Arial" panose="020B0604020202020204" pitchFamily="34" charset="0"/>
              <a:buChar char="•"/>
            </a:pPr>
            <a:endParaRPr lang="de-DE" sz="1600" dirty="0" smtClean="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600" dirty="0" smtClean="0"/>
              <a:t>Palmöl ersetzen – mögliche Rezepte für Alternativen. Probiere etwas aus!</a:t>
            </a:r>
            <a:br>
              <a:rPr lang="de-DE" sz="1600" dirty="0" smtClean="0"/>
            </a:br>
            <a:r>
              <a:rPr lang="de-DE" sz="1600" dirty="0" smtClean="0">
                <a:hlinkClick r:id="rId4"/>
              </a:rPr>
              <a:t>Statt Palmöl - 11 einfache Alternativen zu beliebten Produkten mit Palmöl (smarticular.net)</a:t>
            </a:r>
            <a:endParaRPr lang="de-DE" sz="1600" dirty="0" smtClean="0">
              <a:solidFill>
                <a:srgbClr val="3D545F"/>
              </a:solidFill>
            </a:endParaRPr>
          </a:p>
          <a:p>
            <a:pPr marL="742950" lvl="1" indent="-285750">
              <a:buFont typeface="Arial" panose="020B0604020202020204" pitchFamily="34" charset="0"/>
              <a:buChar char="•"/>
            </a:pPr>
            <a:endParaRPr lang="de-DE" sz="1600" dirty="0"/>
          </a:p>
          <a:p>
            <a:pPr marL="0" indent="0">
              <a:buNone/>
            </a:pPr>
            <a:endParaRPr lang="de-DE" dirty="0"/>
          </a:p>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17</a:t>
            </a:fld>
            <a:endParaRPr lang="de-DE"/>
          </a:p>
        </p:txBody>
      </p:sp>
    </p:spTree>
    <p:extLst>
      <p:ext uri="{BB962C8B-B14F-4D97-AF65-F5344CB8AC3E}">
        <p14:creationId xmlns:p14="http://schemas.microsoft.com/office/powerpoint/2010/main" val="35620537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pPr algn="ctr"/>
            <a:r>
              <a:rPr lang="de-DE" dirty="0"/>
              <a:t>Absolviert das </a:t>
            </a:r>
            <a:r>
              <a:rPr lang="de-DE" sz="1400" b="1" dirty="0">
                <a:ln w="22225">
                  <a:solidFill>
                    <a:schemeClr val="accent2"/>
                  </a:solidFill>
                  <a:prstDash val="solid"/>
                </a:ln>
                <a:solidFill>
                  <a:schemeClr val="accent2">
                    <a:lumMod val="40000"/>
                    <a:lumOff val="60000"/>
                  </a:schemeClr>
                </a:solidFill>
              </a:rPr>
              <a:t>Quiz</a:t>
            </a:r>
            <a:r>
              <a:rPr lang="de-DE" dirty="0"/>
              <a:t> allein oder gemeinsam in der Klasse. </a:t>
            </a:r>
          </a:p>
          <a:p>
            <a:pPr algn="ctr"/>
            <a:endParaRPr lang="de-DE" dirty="0"/>
          </a:p>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t>Die Entscheidung in welcher Form ihr das </a:t>
            </a:r>
            <a:r>
              <a:rPr lang="de-DE" sz="1400" b="1" dirty="0" smtClean="0">
                <a:ln w="22225">
                  <a:solidFill>
                    <a:schemeClr val="accent2"/>
                  </a:solidFill>
                  <a:prstDash val="solid"/>
                </a:ln>
                <a:solidFill>
                  <a:schemeClr val="accent2">
                    <a:lumMod val="40000"/>
                    <a:lumOff val="60000"/>
                  </a:schemeClr>
                </a:solidFill>
              </a:rPr>
              <a:t>Quiz</a:t>
            </a:r>
            <a:r>
              <a:rPr lang="de-DE" dirty="0" smtClean="0"/>
              <a:t> durchführt liegt bei eurer Lehrkraft. </a:t>
            </a:r>
            <a:r>
              <a:rPr lang="de-DE" sz="1200" b="1" dirty="0" smtClean="0">
                <a:ln w="22225">
                  <a:solidFill>
                    <a:schemeClr val="accent2"/>
                  </a:solidFill>
                  <a:prstDash val="solid"/>
                </a:ln>
                <a:solidFill>
                  <a:schemeClr val="accent2">
                    <a:lumMod val="40000"/>
                    <a:lumOff val="60000"/>
                  </a:schemeClr>
                </a:solidFill>
                <a:hlinkClick r:id="rId3"/>
              </a:rPr>
              <a:t>Hier </a:t>
            </a:r>
            <a:r>
              <a:rPr lang="de-DE" sz="1200" b="1" dirty="0" err="1" smtClean="0">
                <a:ln w="22225">
                  <a:solidFill>
                    <a:schemeClr val="accent2"/>
                  </a:solidFill>
                  <a:prstDash val="solid"/>
                </a:ln>
                <a:solidFill>
                  <a:schemeClr val="accent2">
                    <a:lumMod val="40000"/>
                    <a:lumOff val="60000"/>
                  </a:schemeClr>
                </a:solidFill>
                <a:hlinkClick r:id="rId3"/>
              </a:rPr>
              <a:t>gehts</a:t>
            </a:r>
            <a:r>
              <a:rPr lang="de-DE" sz="1200" b="1" smtClean="0">
                <a:ln w="22225">
                  <a:solidFill>
                    <a:schemeClr val="accent2"/>
                  </a:solidFill>
                  <a:prstDash val="solid"/>
                </a:ln>
                <a:solidFill>
                  <a:schemeClr val="accent2">
                    <a:lumMod val="40000"/>
                    <a:lumOff val="60000"/>
                  </a:schemeClr>
                </a:solidFill>
                <a:hlinkClick r:id="rId3"/>
              </a:rPr>
              <a:t> zum</a:t>
            </a:r>
            <a:r>
              <a:rPr lang="de-DE" sz="1200" smtClean="0">
                <a:solidFill>
                  <a:schemeClr val="bg1"/>
                </a:solidFill>
                <a:hlinkClick r:id="rId3"/>
              </a:rPr>
              <a:t> </a:t>
            </a:r>
            <a:r>
              <a:rPr lang="de-DE" sz="1200" b="1" smtClean="0">
                <a:ln w="22225">
                  <a:solidFill>
                    <a:schemeClr val="accent2"/>
                  </a:solidFill>
                  <a:prstDash val="solid"/>
                </a:ln>
                <a:solidFill>
                  <a:schemeClr val="accent2">
                    <a:lumMod val="40000"/>
                    <a:lumOff val="60000"/>
                  </a:schemeClr>
                </a:solidFill>
                <a:hlinkClick r:id="rId3"/>
              </a:rPr>
              <a:t>Quiz</a:t>
            </a:r>
            <a:endParaRPr lang="de-DE" sz="1200" smtClean="0"/>
          </a:p>
          <a:p>
            <a:pPr algn="ctr"/>
            <a:endParaRPr lang="de-DE" dirty="0"/>
          </a:p>
          <a:p>
            <a:endParaRPr lang="de-DE" dirty="0"/>
          </a:p>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18</a:t>
            </a:fld>
            <a:endParaRPr lang="de-DE"/>
          </a:p>
        </p:txBody>
      </p:sp>
    </p:spTree>
    <p:extLst>
      <p:ext uri="{BB962C8B-B14F-4D97-AF65-F5344CB8AC3E}">
        <p14:creationId xmlns:p14="http://schemas.microsoft.com/office/powerpoint/2010/main" val="42518039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pPr marL="0" indent="0">
              <a:buNone/>
            </a:pPr>
            <a:r>
              <a:rPr lang="de-DE" sz="1600" dirty="0"/>
              <a:t>Reflexion: Suche dir </a:t>
            </a:r>
            <a:r>
              <a:rPr lang="de-DE" sz="1600" b="1" dirty="0"/>
              <a:t>zwei</a:t>
            </a:r>
            <a:r>
              <a:rPr lang="de-DE" sz="1600" dirty="0"/>
              <a:t> der unten genannten Aufgaben aus und bearbeite sie.</a:t>
            </a:r>
          </a:p>
          <a:p>
            <a:pPr marL="0" indent="0">
              <a:buNone/>
            </a:pPr>
            <a:endParaRPr lang="de-DE" sz="1600" dirty="0"/>
          </a:p>
          <a:p>
            <a:r>
              <a:rPr lang="de-DE" sz="1600" dirty="0"/>
              <a:t>Wahlaufgaben:</a:t>
            </a:r>
          </a:p>
          <a:p>
            <a:pPr marL="285750" lvl="0" indent="-285750">
              <a:buFont typeface="Arial" panose="020B0604020202020204" pitchFamily="34" charset="0"/>
              <a:buChar char="•"/>
            </a:pPr>
            <a:r>
              <a:rPr lang="de-DE" sz="1400" dirty="0"/>
              <a:t>Welche Challenge fiel dir besonders leicht? Warum?</a:t>
            </a:r>
          </a:p>
          <a:p>
            <a:pPr marL="285750" lvl="0" indent="-285750">
              <a:buFont typeface="Arial" panose="020B0604020202020204" pitchFamily="34" charset="0"/>
              <a:buChar char="•"/>
            </a:pPr>
            <a:r>
              <a:rPr lang="de-DE" sz="1400" dirty="0"/>
              <a:t>Welche Challenge war schwierig? Warum?</a:t>
            </a:r>
          </a:p>
          <a:p>
            <a:pPr marL="285750" lvl="0" indent="-285750">
              <a:buFont typeface="Arial" panose="020B0604020202020204" pitchFamily="34" charset="0"/>
              <a:buChar char="•"/>
            </a:pPr>
            <a:r>
              <a:rPr lang="de-DE" sz="1400" dirty="0"/>
              <a:t>Gab es einen besonderen AHA-Effekt? Welchen?</a:t>
            </a:r>
          </a:p>
          <a:p>
            <a:pPr marL="285750" lvl="0" indent="-285750">
              <a:buFont typeface="Arial" panose="020B0604020202020204" pitchFamily="34" charset="0"/>
              <a:buChar char="•"/>
            </a:pPr>
            <a:r>
              <a:rPr lang="de-DE" sz="1400" dirty="0"/>
              <a:t>Gab es eine Challenge, die dir besonders Spaß gemacht hat? Begründe deine Entscheidung.</a:t>
            </a:r>
          </a:p>
          <a:p>
            <a:pPr marL="285750" lvl="0" indent="-285750">
              <a:buFont typeface="Arial" panose="020B0604020202020204" pitchFamily="34" charset="0"/>
              <a:buChar char="•"/>
            </a:pPr>
            <a:r>
              <a:rPr lang="de-DE" sz="1400" dirty="0"/>
              <a:t>Gibt es etwas, was du gerne in deinen Alltag integrieren möchtest? Wenn ja, was?</a:t>
            </a:r>
          </a:p>
          <a:p>
            <a:pPr marL="285750" lvl="0" indent="-285750">
              <a:buFont typeface="Arial" panose="020B0604020202020204" pitchFamily="34" charset="0"/>
              <a:buChar char="•"/>
            </a:pPr>
            <a:r>
              <a:rPr lang="de-DE" sz="1400" dirty="0"/>
              <a:t>Erstelle ein Video, ein </a:t>
            </a:r>
            <a:r>
              <a:rPr lang="de-DE" sz="1400" dirty="0" err="1"/>
              <a:t>Reel</a:t>
            </a:r>
            <a:r>
              <a:rPr lang="de-DE" sz="1400" dirty="0"/>
              <a:t>, ein Foto, male ein Bild oder schreibe einen Text, zum Beispiel einen Brief an den Bundeskanzler/deine Oma/das </a:t>
            </a:r>
            <a:r>
              <a:rPr lang="de-DE" sz="1400" dirty="0" err="1"/>
              <a:t>Challengeteam</a:t>
            </a:r>
            <a:r>
              <a:rPr lang="de-DE" sz="1400" dirty="0"/>
              <a:t> </a:t>
            </a:r>
            <a:br>
              <a:rPr lang="de-DE" sz="1400" dirty="0"/>
            </a:br>
            <a:r>
              <a:rPr lang="de-DE" sz="1400" dirty="0"/>
              <a:t>als dein Fazit der Challenge.</a:t>
            </a:r>
          </a:p>
          <a:p>
            <a:pPr marL="0" indent="0">
              <a:buNone/>
            </a:pPr>
            <a:endParaRPr lang="de-DE" sz="1600" dirty="0"/>
          </a:p>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19</a:t>
            </a:fld>
            <a:endParaRPr lang="de-DE"/>
          </a:p>
        </p:txBody>
      </p:sp>
    </p:spTree>
    <p:extLst>
      <p:ext uri="{BB962C8B-B14F-4D97-AF65-F5344CB8AC3E}">
        <p14:creationId xmlns:p14="http://schemas.microsoft.com/office/powerpoint/2010/main" val="3423543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pPr algn="ctr"/>
            <a:r>
              <a:rPr lang="de-DE" dirty="0"/>
              <a:t>Macht mit beim Gewinnspiel! Die Teilnahmebedingungen findet ihr auf unserer </a:t>
            </a:r>
            <a:r>
              <a:rPr lang="de-DE" dirty="0">
                <a:hlinkClick r:id="rId3"/>
              </a:rPr>
              <a:t>Website</a:t>
            </a:r>
            <a:r>
              <a:rPr lang="de-DE" dirty="0"/>
              <a:t>.</a:t>
            </a:r>
          </a:p>
          <a:p>
            <a:pPr algn="ctr"/>
            <a:r>
              <a:rPr lang="de-DE" sz="1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Seid kreativ!</a:t>
            </a:r>
          </a:p>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20</a:t>
            </a:fld>
            <a:endParaRPr lang="de-DE"/>
          </a:p>
        </p:txBody>
      </p:sp>
    </p:spTree>
    <p:extLst>
      <p:ext uri="{BB962C8B-B14F-4D97-AF65-F5344CB8AC3E}">
        <p14:creationId xmlns:p14="http://schemas.microsoft.com/office/powerpoint/2010/main" val="3471002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Einstieg mit Film zu Klimawandel (gemeinsam oder zu Hause)</a:t>
            </a:r>
          </a:p>
          <a:p>
            <a:endParaRPr lang="de-DE" dirty="0"/>
          </a:p>
          <a:p>
            <a:r>
              <a:rPr lang="de-DE" dirty="0"/>
              <a:t>Portfolio-Arbeit: Wie arbeite ich mit einem Portfolio, Einstieg in Arbeitsweise</a:t>
            </a:r>
          </a:p>
          <a:p>
            <a:endParaRPr lang="de-DE" dirty="0"/>
          </a:p>
          <a:p>
            <a:r>
              <a:rPr lang="de-DE" dirty="0"/>
              <a:t>Thematischer </a:t>
            </a:r>
            <a:r>
              <a:rPr lang="de-DE" dirty="0" smtClean="0"/>
              <a:t>Einstieg</a:t>
            </a:r>
            <a:endParaRPr lang="de-DE" dirty="0"/>
          </a:p>
          <a:p>
            <a:pPr marL="0" indent="0">
              <a:buNone/>
            </a:pPr>
            <a:r>
              <a:rPr lang="de-DE" dirty="0">
                <a:sym typeface="Wingdings" panose="05000000000000000000" pitchFamily="2" charset="2"/>
              </a:rPr>
              <a:t>Treibhausgase</a:t>
            </a:r>
          </a:p>
          <a:p>
            <a:pPr lvl="1"/>
            <a:r>
              <a:rPr lang="de-DE" dirty="0">
                <a:sym typeface="Wingdings" panose="05000000000000000000" pitchFamily="2" charset="2"/>
              </a:rPr>
              <a:t>Link zu </a:t>
            </a:r>
            <a:r>
              <a:rPr lang="de-DE" dirty="0" err="1">
                <a:sym typeface="Wingdings" panose="05000000000000000000" pitchFamily="2" charset="2"/>
              </a:rPr>
              <a:t>Erklärvideo</a:t>
            </a:r>
            <a:endParaRPr lang="de-DE" dirty="0">
              <a:sym typeface="Wingdings" panose="05000000000000000000" pitchFamily="2" charset="2"/>
            </a:endParaRPr>
          </a:p>
          <a:p>
            <a:pPr lvl="1"/>
            <a:r>
              <a:rPr lang="de-DE" dirty="0">
                <a:sym typeface="Wingdings" panose="05000000000000000000" pitchFamily="2" charset="2"/>
              </a:rPr>
              <a:t>FWU (Film für Wissenschaft und Unterricht)  Zugang über Lehrer</a:t>
            </a:r>
          </a:p>
          <a:p>
            <a:pPr lvl="1"/>
            <a:r>
              <a:rPr lang="de-DE" dirty="0">
                <a:sym typeface="Wingdings" panose="05000000000000000000" pitchFamily="2" charset="2"/>
              </a:rPr>
              <a:t>Film „Home“</a:t>
            </a:r>
          </a:p>
          <a:p>
            <a:pPr lvl="1"/>
            <a:r>
              <a:rPr lang="de-DE" dirty="0">
                <a:sym typeface="Wingdings" panose="05000000000000000000" pitchFamily="2" charset="2"/>
              </a:rPr>
              <a:t>Recherche im </a:t>
            </a:r>
            <a:r>
              <a:rPr lang="de-DE" dirty="0" err="1">
                <a:sym typeface="Wingdings" panose="05000000000000000000" pitchFamily="2" charset="2"/>
              </a:rPr>
              <a:t>Fluter</a:t>
            </a:r>
            <a:endParaRPr lang="de-DE" dirty="0">
              <a:sym typeface="Wingdings" panose="05000000000000000000" pitchFamily="2" charset="2"/>
            </a:endParaRPr>
          </a:p>
          <a:p>
            <a:r>
              <a:rPr lang="de-DE" dirty="0"/>
              <a:t>Links:</a:t>
            </a:r>
          </a:p>
          <a:p>
            <a:r>
              <a:rPr lang="de-DE" dirty="0"/>
              <a:t>Klimawandel:</a:t>
            </a:r>
            <a:r>
              <a:rPr lang="de-DE" baseline="0" dirty="0"/>
              <a:t> Was ist das eigentlich? </a:t>
            </a:r>
            <a:r>
              <a:rPr lang="de-DE" baseline="0" dirty="0">
                <a:sym typeface="Wingdings" panose="05000000000000000000" pitchFamily="2" charset="2"/>
              </a:rPr>
              <a:t> </a:t>
            </a:r>
            <a:r>
              <a:rPr lang="de-DE" baseline="0" dirty="0"/>
              <a:t>https://www.zdf.de/kinder/logo/es-klimawandel-100.html</a:t>
            </a:r>
          </a:p>
          <a:p>
            <a:r>
              <a:rPr lang="de-DE" baseline="0" dirty="0"/>
              <a:t>Was das Klimaschädigt </a:t>
            </a:r>
            <a:r>
              <a:rPr lang="de-DE" baseline="0" dirty="0">
                <a:sym typeface="Wingdings" panose="05000000000000000000" pitchFamily="2" charset="2"/>
              </a:rPr>
              <a:t> https://www.zdf.de/kinder/logo/erklaerstueck-co2-verursacher-102.html</a:t>
            </a:r>
          </a:p>
          <a:p>
            <a:r>
              <a:rPr lang="de-DE" baseline="0" dirty="0">
                <a:sym typeface="Wingdings" panose="05000000000000000000" pitchFamily="2" charset="2"/>
              </a:rPr>
              <a:t>Weitere Informationen  https://www.zdf.de/kinder/klimawandel</a:t>
            </a:r>
            <a:endParaRPr lang="de-DE" baseline="0" dirty="0"/>
          </a:p>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4</a:t>
            </a:fld>
            <a:endParaRPr lang="de-DE"/>
          </a:p>
        </p:txBody>
      </p:sp>
    </p:spTree>
    <p:extLst>
      <p:ext uri="{BB962C8B-B14F-4D97-AF65-F5344CB8AC3E}">
        <p14:creationId xmlns:p14="http://schemas.microsoft.com/office/powerpoint/2010/main" val="2159865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smtClean="0"/>
              <a:t>Bearbeite dein digitales Portfolio, in dem du die Folien dieser PowerPoint-Präsentation Folie für Folie gestaltest.</a:t>
            </a:r>
          </a:p>
          <a:p>
            <a:pPr marL="171450" indent="-171450">
              <a:buFont typeface="Arial" panose="020B0604020202020204" pitchFamily="34" charset="0"/>
              <a:buChar char="•"/>
            </a:pPr>
            <a:r>
              <a:rPr lang="de-DE" dirty="0" smtClean="0"/>
              <a:t>Orientiere dich dabei an den Challenges und den zusätzlichen Arbeitsaufträgen, die du jeweils auf der Folie findest.</a:t>
            </a:r>
          </a:p>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5</a:t>
            </a:fld>
            <a:endParaRPr lang="de-DE"/>
          </a:p>
        </p:txBody>
      </p:sp>
    </p:spTree>
    <p:extLst>
      <p:ext uri="{BB962C8B-B14F-4D97-AF65-F5344CB8AC3E}">
        <p14:creationId xmlns:p14="http://schemas.microsoft.com/office/powerpoint/2010/main" val="3437212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6</a:t>
            </a:fld>
            <a:endParaRPr lang="de-DE"/>
          </a:p>
        </p:txBody>
      </p:sp>
    </p:spTree>
    <p:extLst>
      <p:ext uri="{BB962C8B-B14F-4D97-AF65-F5344CB8AC3E}">
        <p14:creationId xmlns:p14="http://schemas.microsoft.com/office/powerpoint/2010/main" val="2997727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Vom</a:t>
            </a:r>
            <a:r>
              <a:rPr lang="de-DE" baseline="0" dirty="0" smtClean="0"/>
              <a:t> </a:t>
            </a:r>
            <a:r>
              <a:rPr lang="de-DE" dirty="0" smtClean="0"/>
              <a:t>Lehrer zu gestalten:</a:t>
            </a:r>
            <a:endParaRPr lang="de-DE" dirty="0"/>
          </a:p>
          <a:p>
            <a:pPr marL="171450" indent="-171450">
              <a:buFontTx/>
              <a:buChar char="-"/>
            </a:pPr>
            <a:r>
              <a:rPr lang="de-DE" dirty="0"/>
              <a:t>1. Wie viele Challenges?</a:t>
            </a:r>
          </a:p>
          <a:p>
            <a:pPr marL="171450" indent="-171450">
              <a:buFontTx/>
              <a:buChar char="-"/>
            </a:pPr>
            <a:r>
              <a:rPr lang="de-DE" dirty="0"/>
              <a:t>2. Zeitraum für die Klasse</a:t>
            </a:r>
          </a:p>
          <a:p>
            <a:pPr marL="171450" indent="-171450">
              <a:buFontTx/>
              <a:buChar char="-"/>
            </a:pPr>
            <a:r>
              <a:rPr lang="de-DE" dirty="0"/>
              <a:t>3. Sonstige Regeln?</a:t>
            </a:r>
          </a:p>
          <a:p>
            <a:pPr marL="171450" indent="-171450">
              <a:buFontTx/>
              <a:buChar char="-"/>
            </a:pPr>
            <a:r>
              <a:rPr lang="de-DE" dirty="0"/>
              <a:t>4. Wird benotet?</a:t>
            </a:r>
          </a:p>
          <a:p>
            <a:pPr marL="171450" indent="-171450">
              <a:buFontTx/>
              <a:buChar char="-"/>
            </a:pPr>
            <a:r>
              <a:rPr lang="de-DE" dirty="0"/>
              <a:t>5. PPP anpassen, Challenges wählen</a:t>
            </a:r>
          </a:p>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7</a:t>
            </a:fld>
            <a:endParaRPr lang="de-DE"/>
          </a:p>
        </p:txBody>
      </p:sp>
    </p:spTree>
    <p:extLst>
      <p:ext uri="{BB962C8B-B14F-4D97-AF65-F5344CB8AC3E}">
        <p14:creationId xmlns:p14="http://schemas.microsoft.com/office/powerpoint/2010/main" val="2347839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pPr marL="342900" indent="-342900">
              <a:buFont typeface="+mj-lt"/>
              <a:buAutoNum type="arabicPeriod"/>
            </a:pPr>
            <a:r>
              <a:rPr lang="de-DE" dirty="0"/>
              <a:t>Was ist der CO</a:t>
            </a:r>
            <a:r>
              <a:rPr lang="de-DE" baseline="-25000" dirty="0"/>
              <a:t>2</a:t>
            </a:r>
            <a:r>
              <a:rPr lang="de-DE" dirty="0"/>
              <a:t>-Fußabdruck? Erkläre es in deinen Worten. Welche 4 Bereiche umfasst die Bemessung? </a:t>
            </a:r>
          </a:p>
          <a:p>
            <a:pPr lvl="1"/>
            <a:r>
              <a:rPr lang="de-DE" dirty="0"/>
              <a:t>Informiere dich im Internet, zum Beispiel auf dieser Seite </a:t>
            </a:r>
            <a:r>
              <a:rPr lang="de-DE" dirty="0">
                <a:hlinkClick r:id="rId3"/>
              </a:rPr>
              <a:t>https://co2challenge.net/2022/03/02/challenge-1-verwische-deine-spuren/</a:t>
            </a:r>
            <a:r>
              <a:rPr lang="de-DE" dirty="0"/>
              <a:t> </a:t>
            </a:r>
          </a:p>
          <a:p>
            <a:pPr marL="342900" indent="-342900">
              <a:buFont typeface="+mj-lt"/>
              <a:buAutoNum type="arabicPeriod"/>
            </a:pPr>
            <a:endParaRPr lang="de-DE" dirty="0"/>
          </a:p>
          <a:p>
            <a:pPr marL="342900" indent="-342900">
              <a:buFont typeface="+mj-lt"/>
              <a:buAutoNum type="arabicPeriod"/>
            </a:pPr>
            <a:r>
              <a:rPr lang="de-DE" dirty="0"/>
              <a:t>Berechne deinen CO</a:t>
            </a:r>
            <a:r>
              <a:rPr lang="de-DE" baseline="-25000" dirty="0"/>
              <a:t>2</a:t>
            </a:r>
            <a:r>
              <a:rPr lang="de-DE" dirty="0"/>
              <a:t>-Fußabdurck mit Hilfe des CO</a:t>
            </a:r>
            <a:r>
              <a:rPr lang="de-DE" baseline="-25000" dirty="0"/>
              <a:t>2</a:t>
            </a:r>
            <a:r>
              <a:rPr lang="de-DE" dirty="0"/>
              <a:t>-Rechners auf der Seite </a:t>
            </a:r>
            <a:r>
              <a:rPr lang="de-DE" dirty="0" smtClean="0"/>
              <a:t>der Klima</a:t>
            </a:r>
            <a:r>
              <a:rPr lang="de-DE" baseline="0" dirty="0" smtClean="0"/>
              <a:t> Arena</a:t>
            </a:r>
            <a:r>
              <a:rPr lang="de-DE" dirty="0" smtClean="0"/>
              <a:t>: </a:t>
            </a:r>
            <a:r>
              <a:rPr lang="de-DE" dirty="0">
                <a:hlinkClick r:id="rId4"/>
              </a:rPr>
              <a:t>https://klima-arena-jugend.co2-rechner.de/de_DE/start#panel-calc</a:t>
            </a:r>
            <a:endParaRPr lang="de-DE" dirty="0"/>
          </a:p>
          <a:p>
            <a:pPr marL="342900" indent="-342900">
              <a:buFont typeface="+mj-lt"/>
              <a:buAutoNum type="arabicPeriod"/>
            </a:pPr>
            <a:endParaRPr lang="de-DE" dirty="0"/>
          </a:p>
          <a:p>
            <a:pPr marL="342900" indent="-342900">
              <a:buFont typeface="+mj-lt"/>
              <a:buAutoNum type="arabicPeriod"/>
            </a:pPr>
            <a:r>
              <a:rPr lang="de-DE" dirty="0"/>
              <a:t>Was sind die Bereiche, in denen du selbst deine CO</a:t>
            </a:r>
            <a:r>
              <a:rPr lang="de-DE" baseline="-25000" dirty="0"/>
              <a:t>2</a:t>
            </a:r>
            <a:r>
              <a:rPr lang="de-DE" dirty="0"/>
              <a:t>-Emissionen senken kannst? </a:t>
            </a:r>
            <a:br>
              <a:rPr lang="de-DE" dirty="0"/>
            </a:br>
            <a:r>
              <a:rPr lang="de-DE" dirty="0"/>
              <a:t>Was konkret nimmst du dir vor</a:t>
            </a:r>
            <a:r>
              <a:rPr lang="de-DE" dirty="0" smtClean="0"/>
              <a:t>?</a:t>
            </a:r>
          </a:p>
          <a:p>
            <a:pPr marL="342900" indent="-342900">
              <a:buFont typeface="+mj-lt"/>
              <a:buAutoNum type="arabicPeriod"/>
            </a:pPr>
            <a:r>
              <a:rPr lang="de-DE" dirty="0" smtClean="0"/>
              <a:t>Vergleiche das Ergebnis deines CO</a:t>
            </a:r>
            <a:r>
              <a:rPr lang="de-DE" baseline="-25000" dirty="0" smtClean="0"/>
              <a:t>2</a:t>
            </a:r>
            <a:r>
              <a:rPr lang="de-DE" dirty="0" smtClean="0"/>
              <a:t>-Fußabdrucks mit dem einer*s Mitschüler*in. </a:t>
            </a:r>
            <a:br>
              <a:rPr lang="de-DE" dirty="0" smtClean="0"/>
            </a:br>
            <a:r>
              <a:rPr lang="de-DE" dirty="0" smtClean="0"/>
              <a:t>Welche Unterschiede gibt es? In welchen Bereichen könnt ihr am meisten einsparen?</a:t>
            </a:r>
          </a:p>
          <a:p>
            <a:pPr marL="342900" indent="-342900">
              <a:buFont typeface="+mj-lt"/>
              <a:buAutoNum type="arabicPeriod"/>
            </a:pPr>
            <a:endParaRPr lang="de-DE" dirty="0" smtClean="0"/>
          </a:p>
          <a:p>
            <a:pPr marL="342900" indent="-342900">
              <a:buFont typeface="+mj-lt"/>
              <a:buAutoNum type="arabicPeriod"/>
            </a:pPr>
            <a:r>
              <a:rPr lang="de-DE" dirty="0" smtClean="0"/>
              <a:t>Recherchiere die Höhe des CO2-Ausstoßes pro Kopf für Amerika, Brasilien, China, Deutschland und Saudi Arabien. </a:t>
            </a:r>
            <a:br>
              <a:rPr lang="de-DE" dirty="0" smtClean="0"/>
            </a:br>
            <a:r>
              <a:rPr lang="de-DE" dirty="0" smtClean="0"/>
              <a:t>Vergleiche die Höhe der CO2-Emissionen pro Kopf mit den gesamten CO2-Emissionen </a:t>
            </a:r>
            <a:br>
              <a:rPr lang="de-DE" dirty="0" smtClean="0"/>
            </a:br>
            <a:r>
              <a:rPr lang="de-DE" dirty="0" smtClean="0"/>
              <a:t>der Länder. Was fällt dir auf?</a:t>
            </a:r>
          </a:p>
          <a:p>
            <a:pPr marL="342900" indent="-342900">
              <a:buFont typeface="+mj-lt"/>
              <a:buAutoNum type="arabicPeriod"/>
            </a:pPr>
            <a:endParaRPr lang="de-DE" dirty="0"/>
          </a:p>
          <a:p>
            <a:pPr marL="0" indent="0">
              <a:buNone/>
            </a:pPr>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8</a:t>
            </a:fld>
            <a:endParaRPr lang="de-DE"/>
          </a:p>
        </p:txBody>
      </p:sp>
    </p:spTree>
    <p:extLst>
      <p:ext uri="{BB962C8B-B14F-4D97-AF65-F5344CB8AC3E}">
        <p14:creationId xmlns:p14="http://schemas.microsoft.com/office/powerpoint/2010/main" val="1846096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pPr marL="0" indent="0">
              <a:buNone/>
            </a:pPr>
            <a:r>
              <a:rPr lang="de-DE" dirty="0"/>
              <a:t>Beantworte folgende Frage:</a:t>
            </a:r>
          </a:p>
          <a:p>
            <a:pPr marL="342900" indent="-342900">
              <a:buFont typeface="+mj-lt"/>
              <a:buAutoNum type="arabicPeriod"/>
            </a:pPr>
            <a:r>
              <a:rPr lang="de-DE" dirty="0"/>
              <a:t>Welche 5 Gründe sprechen dafür Leitungswasser zu trinken?</a:t>
            </a:r>
          </a:p>
          <a:p>
            <a:pPr lvl="1"/>
            <a:r>
              <a:rPr lang="de-DE" dirty="0"/>
              <a:t>Lies hierzu auf der Seite der Wasserwende, einem Verein aus Berlin, der sich für das Trinken von Leitungswasser einsetzt </a:t>
            </a:r>
            <a:r>
              <a:rPr lang="de-DE" dirty="0">
                <a:sym typeface="Wingdings" panose="05000000000000000000" pitchFamily="2" charset="2"/>
              </a:rPr>
              <a:t> </a:t>
            </a:r>
            <a:r>
              <a:rPr lang="de-DE" dirty="0"/>
              <a:t> </a:t>
            </a:r>
            <a:r>
              <a:rPr lang="de-DE" dirty="0">
                <a:hlinkClick r:id="rId3"/>
              </a:rPr>
              <a:t>https://atiptap.org/wasserwissen/5-gruende-fuer-leitungswasser/</a:t>
            </a:r>
            <a:r>
              <a:rPr lang="de-DE" dirty="0"/>
              <a:t>  und schau dir den Kurzfilm </a:t>
            </a:r>
            <a:r>
              <a:rPr lang="de-DE" dirty="0">
                <a:sym typeface="Wingdings" panose="05000000000000000000" pitchFamily="2" charset="2"/>
              </a:rPr>
              <a:t>„Fünf Gründe für Leitungswasser“</a:t>
            </a:r>
            <a:r>
              <a:rPr lang="de-DE" dirty="0"/>
              <a:t> an </a:t>
            </a:r>
            <a:r>
              <a:rPr lang="de-DE" dirty="0">
                <a:sym typeface="Wingdings" panose="05000000000000000000" pitchFamily="2" charset="2"/>
              </a:rPr>
              <a:t> </a:t>
            </a:r>
            <a:r>
              <a:rPr lang="de-DE" dirty="0">
                <a:hlinkClick r:id="rId4"/>
              </a:rPr>
              <a:t>https://atiptap.org/projekte/trinkwasser-projekte-in-deutschland/die-besserwasser/</a:t>
            </a:r>
            <a:r>
              <a:rPr lang="de-DE" baseline="0" dirty="0">
                <a:sym typeface="Wingdings" panose="05000000000000000000" pitchFamily="2" charset="2"/>
              </a:rPr>
              <a:t>   </a:t>
            </a:r>
            <a:endParaRPr lang="de-DE" dirty="0">
              <a:sym typeface="Wingdings" panose="05000000000000000000" pitchFamily="2" charset="2"/>
            </a:endParaRPr>
          </a:p>
          <a:p>
            <a:pPr lvl="1"/>
            <a:endParaRPr lang="de-DE" dirty="0"/>
          </a:p>
          <a:p>
            <a:pPr marL="342900" indent="-342900">
              <a:buFont typeface="+mj-lt"/>
              <a:buAutoNum type="arabicPeriod"/>
            </a:pPr>
            <a:r>
              <a:rPr lang="de-DE" dirty="0"/>
              <a:t>Berechne, wieviel CO2 du einsparen kannst, wenn du ein Jahr lang Leitungswasser statt Flaschenwasser trinkst. Wie viel CO2 und wie viel Geld kann deine ganze Familie sparen? Einen Rechner hierfür findest du auf der gleichen Internetseite unter </a:t>
            </a:r>
            <a:r>
              <a:rPr lang="de-DE" dirty="0">
                <a:sym typeface="Wingdings" panose="05000000000000000000" pitchFamily="2" charset="2"/>
              </a:rPr>
              <a:t> </a:t>
            </a:r>
            <a:r>
              <a:rPr lang="de-DE" dirty="0"/>
              <a:t> </a:t>
            </a:r>
            <a:r>
              <a:rPr lang="de-DE" dirty="0">
                <a:hlinkClick r:id="rId5"/>
              </a:rPr>
              <a:t>https://atiptap.org/trinkwasserrechner/?litres=2</a:t>
            </a:r>
            <a:r>
              <a:rPr lang="de-DE" dirty="0"/>
              <a:t> </a:t>
            </a:r>
            <a:br>
              <a:rPr lang="de-DE" dirty="0"/>
            </a:br>
            <a:endParaRPr lang="de-DE" dirty="0"/>
          </a:p>
          <a:p>
            <a:pPr marL="342900" indent="-342900">
              <a:buFont typeface="+mj-lt"/>
              <a:buAutoNum type="arabicPeriod"/>
            </a:pPr>
            <a:r>
              <a:rPr lang="de-DE" dirty="0"/>
              <a:t>Welche Trinkzusätze fallen dir ein, um das Trinken von Leitungswasser abwechslungsreicher zu machen</a:t>
            </a:r>
            <a:r>
              <a:rPr lang="de-DE" dirty="0" smtClean="0"/>
              <a:t>?</a:t>
            </a:r>
          </a:p>
          <a:p>
            <a:pPr marL="342900" indent="-342900">
              <a:buFont typeface="+mj-lt"/>
              <a:buAutoNum type="arabicPeriod"/>
            </a:pPr>
            <a:endParaRPr lang="de-DE" dirty="0" smtClean="0"/>
          </a:p>
          <a:p>
            <a:pPr marL="342900" indent="-342900">
              <a:buFont typeface="+mj-lt"/>
              <a:buAutoNum type="arabicPeriod"/>
            </a:pPr>
            <a:r>
              <a:rPr lang="de-DE" dirty="0" smtClean="0"/>
              <a:t>Drehe einen eigenen Imagefilm, mit dem du für das Trinken von Leitungswasser wirbst.</a:t>
            </a:r>
            <a:endParaRPr lang="de-DE" dirty="0"/>
          </a:p>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9</a:t>
            </a:fld>
            <a:endParaRPr lang="de-DE"/>
          </a:p>
        </p:txBody>
      </p:sp>
    </p:spTree>
    <p:extLst>
      <p:ext uri="{BB962C8B-B14F-4D97-AF65-F5344CB8AC3E}">
        <p14:creationId xmlns:p14="http://schemas.microsoft.com/office/powerpoint/2010/main" val="1235445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pPr marL="0" indent="0">
              <a:buNone/>
            </a:pPr>
            <a:r>
              <a:rPr lang="de-DE" dirty="0"/>
              <a:t>Eine Anleitung, wie du Schritt für Schritt dein Fahrrad fit für die neue Fahrradsaison machst findest du unter </a:t>
            </a:r>
            <a:r>
              <a:rPr lang="de-DE" dirty="0">
                <a:hlinkClick r:id="rId3"/>
              </a:rPr>
              <a:t>https://co2challenge.net/2022/03/05/challenge-4-fit-ins-fahrradies/</a:t>
            </a:r>
            <a:r>
              <a:rPr lang="de-DE" dirty="0"/>
              <a:t>. Am Ende der Seite besteht zusätzlich die Möglichkeit einen bebilderten Flyer mit Anleitung herunterzuladen. Solltest du kein Fahrrad haben, dann schließe dich doch mit deinem Freund oder deiner Freundin zusammen und bearbeitet die Challenge zusammen.</a:t>
            </a:r>
          </a:p>
          <a:p>
            <a:pPr marL="0" indent="0">
              <a:buNone/>
            </a:pPr>
            <a:r>
              <a:rPr lang="de-DE" dirty="0"/>
              <a:t>Weitere Informationen findest du auf der Seite vom Allgemeinen Fahrrad Club (ADFC) oder dem Verkehrsclub Deutschland (VCD). </a:t>
            </a:r>
          </a:p>
          <a:p>
            <a:pPr marL="0" indent="0">
              <a:buNone/>
            </a:pPr>
            <a:endParaRPr lang="de-DE" dirty="0"/>
          </a:p>
          <a:p>
            <a:pPr marL="0" indent="0">
              <a:buNone/>
            </a:pPr>
            <a:r>
              <a:rPr lang="de-DE" dirty="0">
                <a:solidFill>
                  <a:srgbClr val="EE7C00"/>
                </a:solidFill>
              </a:rPr>
              <a:t>Aufgabe</a:t>
            </a:r>
          </a:p>
          <a:p>
            <a:pPr marL="342900" indent="-342900">
              <a:buFont typeface="+mj-lt"/>
              <a:buAutoNum type="arabicPeriod"/>
            </a:pPr>
            <a:r>
              <a:rPr lang="de-DE" dirty="0"/>
              <a:t>Dokumentiere deine Arbeit an deinem Fahrrad mit Bildern oder einem kurzen Video. Füge deine Materialien hier auf der Seite ein und erstelle eine kurze Dokumentation oder ein kurzes </a:t>
            </a:r>
            <a:r>
              <a:rPr lang="de-DE" dirty="0" err="1"/>
              <a:t>Videotutorial</a:t>
            </a:r>
            <a:r>
              <a:rPr lang="de-DE" dirty="0"/>
              <a:t>. </a:t>
            </a:r>
          </a:p>
          <a:p>
            <a:pPr marL="342900" indent="-342900">
              <a:buFont typeface="+mj-lt"/>
              <a:buAutoNum type="arabicPeriod"/>
            </a:pPr>
            <a:r>
              <a:rPr lang="de-DE" dirty="0">
                <a:sym typeface="Wingdings" panose="05000000000000000000" pitchFamily="2" charset="2"/>
              </a:rPr>
              <a:t>Berechne, wie viel CO</a:t>
            </a:r>
            <a:r>
              <a:rPr lang="de-DE" baseline="-25000" dirty="0"/>
              <a:t>2</a:t>
            </a:r>
            <a:r>
              <a:rPr lang="de-DE" dirty="0">
                <a:sym typeface="Wingdings" panose="05000000000000000000" pitchFamily="2" charset="2"/>
              </a:rPr>
              <a:t> und Geld du sparen kannst, wenn du deine Alltagswege mit dem Fahrrad statt mit dem Auto zurücklegst. Um eine aussagkräftige Zahl zu ermitteln, berechne die Zahl für einen Monat. Hierfür musst du die zurückgelegten Kilometer zusammenzählen, die du zur Schule, zum Verein, zu Freunden etc. zurücklegst. </a:t>
            </a:r>
          </a:p>
          <a:p>
            <a:pPr marL="514348" lvl="1" indent="-171450">
              <a:buFont typeface="Wingdings" panose="05000000000000000000" pitchFamily="2" charset="2"/>
              <a:buChar char="à"/>
            </a:pPr>
            <a:r>
              <a:rPr lang="de-DE" dirty="0" smtClean="0">
                <a:sym typeface="Wingdings" panose="05000000000000000000" pitchFamily="2" charset="2"/>
              </a:rPr>
              <a:t>Nutze </a:t>
            </a:r>
            <a:r>
              <a:rPr lang="de-DE" dirty="0">
                <a:sym typeface="Wingdings" panose="05000000000000000000" pitchFamily="2" charset="2"/>
              </a:rPr>
              <a:t>den Rechner unter: </a:t>
            </a:r>
            <a:r>
              <a:rPr lang="de-DE" dirty="0">
                <a:sym typeface="Wingdings" panose="05000000000000000000" pitchFamily="2" charset="2"/>
                <a:hlinkClick r:id="rId4"/>
              </a:rPr>
              <a:t>https://www.adfc-bw.de/radzurarbeit/einspar-rechner</a:t>
            </a:r>
            <a:r>
              <a:rPr lang="de-DE" dirty="0">
                <a:sym typeface="Wingdings" panose="05000000000000000000" pitchFamily="2" charset="2"/>
              </a:rPr>
              <a:t> </a:t>
            </a:r>
            <a:endParaRPr lang="de-DE" dirty="0" smtClean="0">
              <a:sym typeface="Wingdings" panose="05000000000000000000" pitchFamily="2" charset="2"/>
            </a:endParaRPr>
          </a:p>
          <a:p>
            <a:pPr marL="271462" indent="-228600">
              <a:buFont typeface="+mj-lt"/>
              <a:buAutoNum type="arabicPeriod"/>
            </a:pPr>
            <a:r>
              <a:rPr lang="de-DE" sz="1100" dirty="0" smtClean="0">
                <a:sym typeface="Wingdings" panose="05000000000000000000" pitchFamily="2" charset="2"/>
              </a:rPr>
              <a:t>Welche </a:t>
            </a:r>
            <a:r>
              <a:rPr lang="de-DE" sz="1100" smtClean="0">
                <a:sym typeface="Wingdings" panose="05000000000000000000" pitchFamily="2" charset="2"/>
              </a:rPr>
              <a:t>Gründe sprechen </a:t>
            </a:r>
            <a:r>
              <a:rPr lang="de-DE" sz="1100" dirty="0" smtClean="0">
                <a:sym typeface="Wingdings" panose="05000000000000000000" pitchFamily="2" charset="2"/>
              </a:rPr>
              <a:t>dafür viel Fahrrad zu fahren? Sammle 5 Argumente.</a:t>
            </a:r>
          </a:p>
          <a:p>
            <a:pPr marL="342898" lvl="1" indent="0">
              <a:buNone/>
            </a:pPr>
            <a:r>
              <a:rPr lang="de-DE" sz="1050" dirty="0" smtClean="0">
                <a:sym typeface="Wingdings" panose="05000000000000000000" pitchFamily="2" charset="2"/>
              </a:rPr>
              <a:t>Ideen findest du hier: </a:t>
            </a:r>
            <a:r>
              <a:rPr lang="de-DE" sz="1050" dirty="0" smtClean="0">
                <a:solidFill>
                  <a:srgbClr val="3D545F"/>
                </a:solidFill>
                <a:hlinkClick r:id="rId5"/>
              </a:rPr>
              <a:t>https://www.tk.de/techniker/magazin/sport/spezial/radfahren/siebengruende-warum-kinder-fahrradfahren-sollten-2106316?tkcm=aaus</a:t>
            </a:r>
            <a:endParaRPr lang="de-DE" sz="1050" dirty="0" smtClean="0">
              <a:solidFill>
                <a:srgbClr val="3D545F"/>
              </a:solidFill>
            </a:endParaRPr>
          </a:p>
          <a:p>
            <a:pPr marL="0" lvl="0" indent="-114302">
              <a:buFont typeface="Wingdings" panose="05000000000000000000" pitchFamily="2" charset="2"/>
              <a:buNone/>
            </a:pPr>
            <a:endParaRPr lang="de-DE" dirty="0">
              <a:sym typeface="Wingdings" panose="05000000000000000000" pitchFamily="2" charset="2"/>
            </a:endParaRPr>
          </a:p>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10</a:t>
            </a:fld>
            <a:endParaRPr lang="de-DE"/>
          </a:p>
        </p:txBody>
      </p:sp>
    </p:spTree>
    <p:extLst>
      <p:ext uri="{BB962C8B-B14F-4D97-AF65-F5344CB8AC3E}">
        <p14:creationId xmlns:p14="http://schemas.microsoft.com/office/powerpoint/2010/main" val="2672674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pPr marL="0" indent="0">
              <a:buNone/>
            </a:pPr>
            <a:r>
              <a:rPr lang="de-DE" dirty="0"/>
              <a:t>Warum sollten Autofahrten nur sehr bewusst unternommen werden?</a:t>
            </a:r>
            <a:br>
              <a:rPr lang="de-DE" dirty="0"/>
            </a:br>
            <a:endParaRPr lang="de-DE" dirty="0"/>
          </a:p>
          <a:p>
            <a:pPr marL="171450" lvl="0" indent="-171450">
              <a:buFont typeface="Arial" panose="020B0604020202020204" pitchFamily="34" charset="0"/>
              <a:buChar char="•"/>
            </a:pPr>
            <a:r>
              <a:rPr lang="de-DE" dirty="0"/>
              <a:t>Sieh dir folgendes Video an: </a:t>
            </a:r>
            <a:r>
              <a:rPr lang="de-DE" dirty="0">
                <a:hlinkClick r:id="rId3"/>
              </a:rPr>
              <a:t>UBA-</a:t>
            </a:r>
            <a:r>
              <a:rPr lang="de-DE" dirty="0" err="1">
                <a:hlinkClick r:id="rId3"/>
              </a:rPr>
              <a:t>Erklärfilm</a:t>
            </a:r>
            <a:r>
              <a:rPr lang="de-DE" dirty="0">
                <a:hlinkClick r:id="rId3"/>
              </a:rPr>
              <a:t>: Verkehr in der Stadt – YouTube</a:t>
            </a:r>
            <a:endParaRPr lang="de-DE" dirty="0"/>
          </a:p>
          <a:p>
            <a:pPr marL="171450" lvl="0" indent="-171450">
              <a:buFont typeface="Arial" panose="020B0604020202020204" pitchFamily="34" charset="0"/>
              <a:buChar char="•"/>
            </a:pPr>
            <a:endParaRPr lang="de-DE" dirty="0"/>
          </a:p>
          <a:p>
            <a:pPr marL="171450" lvl="0" indent="-171450">
              <a:buFont typeface="Arial" panose="020B0604020202020204" pitchFamily="34" charset="0"/>
              <a:buChar char="•"/>
            </a:pPr>
            <a:r>
              <a:rPr lang="de-DE" dirty="0"/>
              <a:t>Aufgrund des CO</a:t>
            </a:r>
            <a:r>
              <a:rPr lang="de-DE" baseline="-25000" dirty="0"/>
              <a:t>2 </a:t>
            </a:r>
            <a:r>
              <a:rPr lang="de-DE" dirty="0"/>
              <a:t>- Ausstoßes und anderer Abgase sind </a:t>
            </a:r>
            <a:r>
              <a:rPr lang="de-DE" dirty="0" err="1"/>
              <a:t>Verbrennermotoren</a:t>
            </a:r>
            <a:r>
              <a:rPr lang="de-DE" dirty="0"/>
              <a:t> schädlich für das Klima und unsere Gesundheit. Aber auch andere Antriebsarten bringen Nachteile mit sich. Erstelle eine Übersicht darüber in Form eines Vor- und Nachteile-Vergleiches. Denke dabei nicht nur an dich, sondern an alle Mitbürger*innen.</a:t>
            </a:r>
          </a:p>
          <a:p>
            <a:pPr marL="171450" lvl="0" indent="-171450">
              <a:buFont typeface="Arial" panose="020B0604020202020204" pitchFamily="34" charset="0"/>
              <a:buChar char="•"/>
            </a:pPr>
            <a:endParaRPr lang="de-DE" dirty="0"/>
          </a:p>
          <a:p>
            <a:pPr marL="171450" lvl="0" indent="-171450">
              <a:buFont typeface="Arial" panose="020B0604020202020204" pitchFamily="34" charset="0"/>
              <a:buChar char="•"/>
            </a:pPr>
            <a:r>
              <a:rPr lang="de-DE" dirty="0">
                <a:sym typeface="Wingdings" panose="05000000000000000000" pitchFamily="2" charset="2"/>
              </a:rPr>
              <a:t>Erstelle eine Grafik/Zeichnung und vergleiche die einzelnen Verkehrsmittel (PKW, Flugzeug, Eisenbahn/Nahverkehr, Linienbus/Nahverkehr, Straßen-/Stadt-und/U-Bahn, Fahrrad, zu Fuß) für 2020 hinsichtlich ihres CO</a:t>
            </a:r>
            <a:r>
              <a:rPr lang="de-DE" baseline="-25000" dirty="0"/>
              <a:t>2</a:t>
            </a:r>
            <a:r>
              <a:rPr lang="de-DE" dirty="0">
                <a:sym typeface="Wingdings" panose="05000000000000000000" pitchFamily="2" charset="2"/>
              </a:rPr>
              <a:t>-Ausstoßes auf der von dir zurückgelegten Strecke.</a:t>
            </a:r>
            <a:br>
              <a:rPr lang="de-DE" dirty="0">
                <a:sym typeface="Wingdings" panose="05000000000000000000" pitchFamily="2" charset="2"/>
              </a:rPr>
            </a:br>
            <a:r>
              <a:rPr lang="de-DE" dirty="0">
                <a:sym typeface="Wingdings" panose="05000000000000000000" pitchFamily="2" charset="2"/>
              </a:rPr>
              <a:t>Treibhausgas-Emissionen der einzelnen Verkehrsträger findest du hier: </a:t>
            </a:r>
            <a:r>
              <a:rPr lang="de-DE" dirty="0">
                <a:hlinkClick r:id="rId4"/>
              </a:rPr>
              <a:t>Vergleich der durchschnittlichen Emissionen einzelner Verkehrsmittel im Personenverkehr | Umweltbundesamt</a:t>
            </a:r>
            <a:endParaRPr lang="de-DE" dirty="0"/>
          </a:p>
          <a:p>
            <a:pPr marL="0" lvl="0" indent="0">
              <a:buFont typeface="Arial" panose="020B0604020202020204" pitchFamily="34" charset="0"/>
              <a:buNone/>
            </a:pPr>
            <a:r>
              <a:rPr lang="de-DE" dirty="0">
                <a:sym typeface="Wingdings" panose="05000000000000000000" pitchFamily="2" charset="2"/>
              </a:rPr>
              <a:t>	(Uns ist klar, dass manche Verkehrsmittel nicht realistisch in Frage kommen, hier geht es uns darum, die Unterschiede zu verdeutlichen.)</a:t>
            </a:r>
          </a:p>
          <a:p>
            <a:pPr marL="0" lvl="0" indent="0">
              <a:buFont typeface="Arial" panose="020B0604020202020204" pitchFamily="34" charset="0"/>
              <a:buNone/>
            </a:pPr>
            <a:endParaRPr lang="de-DE" dirty="0">
              <a:sym typeface="Wingdings" panose="05000000000000000000" pitchFamily="2" charset="2"/>
            </a:endParaRPr>
          </a:p>
          <a:p>
            <a:pPr marL="171450" lvl="0" indent="-171450">
              <a:buFont typeface="Arial" panose="020B0604020202020204" pitchFamily="34" charset="0"/>
              <a:buChar char="•"/>
            </a:pPr>
            <a:r>
              <a:rPr lang="de-DE" dirty="0">
                <a:sym typeface="Wingdings" panose="05000000000000000000" pitchFamily="2" charset="2"/>
              </a:rPr>
              <a:t>Fährst du diesen Weg regelmäßig? Wieviel Treibhausgas-Emissionen pro Jahr kannst du vermeiden, wenn du diese Strecke in Zukunft immer selbstständig organisierst, also zu Fuß, mit Fahrrad oder öffentlichen Verkehrsmitteln?</a:t>
            </a:r>
            <a:endParaRPr lang="de-DE" dirty="0"/>
          </a:p>
          <a:p>
            <a:endParaRPr lang="de-DE" dirty="0"/>
          </a:p>
        </p:txBody>
      </p:sp>
      <p:sp>
        <p:nvSpPr>
          <p:cNvPr id="4" name="Foliennummernplatzhalter 3"/>
          <p:cNvSpPr>
            <a:spLocks noGrp="1"/>
          </p:cNvSpPr>
          <p:nvPr>
            <p:ph type="sldNum" sz="quarter" idx="10"/>
          </p:nvPr>
        </p:nvSpPr>
        <p:spPr/>
        <p:txBody>
          <a:bodyPr/>
          <a:lstStyle/>
          <a:p>
            <a:fld id="{9CB102DE-1A93-487C-9FD6-D745A6A0F28F}" type="slidenum">
              <a:rPr lang="de-DE" smtClean="0"/>
              <a:t>11</a:t>
            </a:fld>
            <a:endParaRPr lang="de-DE"/>
          </a:p>
        </p:txBody>
      </p:sp>
    </p:spTree>
    <p:extLst>
      <p:ext uri="{BB962C8B-B14F-4D97-AF65-F5344CB8AC3E}">
        <p14:creationId xmlns:p14="http://schemas.microsoft.com/office/powerpoint/2010/main" val="34511209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C5E9E0"/>
        </a:solidFill>
        <a:effectLst/>
      </p:bgPr>
    </p:bg>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blipFill dpi="0" rotWithShape="1">
            <a:blip r:embed="rId2"/>
            <a:srcRect/>
            <a:stretch>
              <a:fillRect/>
            </a:stretch>
          </a:blipFill>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607501" y="1449152"/>
            <a:ext cx="7929000" cy="2971051"/>
          </a:xfrm>
        </p:spPr>
        <p:txBody>
          <a:bodyPr/>
          <a:lstStyle>
            <a:lvl1pPr>
              <a:defRPr sz="4050"/>
            </a:lvl1pPr>
          </a:lstStyle>
          <a:p>
            <a:r>
              <a:rPr lang="de-DE" dirty="0"/>
              <a:t>Titelmasterformat durch Klicken bearbeiten</a:t>
            </a:r>
            <a:endParaRPr lang="en-US" dirty="0"/>
          </a:p>
        </p:txBody>
      </p:sp>
      <p:sp>
        <p:nvSpPr>
          <p:cNvPr id="3" name="Subtitle 2"/>
          <p:cNvSpPr>
            <a:spLocks noGrp="1"/>
          </p:cNvSpPr>
          <p:nvPr>
            <p:ph type="subTitle" idx="1"/>
          </p:nvPr>
        </p:nvSpPr>
        <p:spPr>
          <a:xfrm>
            <a:off x="607501" y="5280847"/>
            <a:ext cx="7929000" cy="434974"/>
          </a:xfrm>
        </p:spPr>
        <p:txBody>
          <a:bodyPr anchor="t"/>
          <a:lstStyle>
            <a:lvl1pPr marL="0" indent="0" algn="l">
              <a:buNone/>
              <a:defRPr>
                <a:solidFill>
                  <a:schemeClr val="tx1"/>
                </a:solidFill>
              </a:defRPr>
            </a:lvl1pPr>
            <a:lvl2pPr marL="342898" indent="0" algn="ctr">
              <a:buNone/>
              <a:defRPr>
                <a:solidFill>
                  <a:schemeClr val="tx1">
                    <a:tint val="75000"/>
                  </a:schemeClr>
                </a:solidFill>
              </a:defRPr>
            </a:lvl2pPr>
            <a:lvl3pPr marL="685796" indent="0" algn="ctr">
              <a:buNone/>
              <a:defRPr>
                <a:solidFill>
                  <a:schemeClr val="tx1">
                    <a:tint val="75000"/>
                  </a:schemeClr>
                </a:solidFill>
              </a:defRPr>
            </a:lvl3pPr>
            <a:lvl4pPr marL="1028694" indent="0" algn="ctr">
              <a:buNone/>
              <a:defRPr>
                <a:solidFill>
                  <a:schemeClr val="tx1">
                    <a:tint val="75000"/>
                  </a:schemeClr>
                </a:solidFill>
              </a:defRPr>
            </a:lvl4pPr>
            <a:lvl5pPr marL="1371592" indent="0" algn="ctr">
              <a:buNone/>
              <a:defRPr>
                <a:solidFill>
                  <a:schemeClr val="tx1">
                    <a:tint val="75000"/>
                  </a:schemeClr>
                </a:solidFill>
              </a:defRPr>
            </a:lvl5pPr>
            <a:lvl6pPr marL="1714490" indent="0" algn="ctr">
              <a:buNone/>
              <a:defRPr>
                <a:solidFill>
                  <a:schemeClr val="tx1">
                    <a:tint val="75000"/>
                  </a:schemeClr>
                </a:solidFill>
              </a:defRPr>
            </a:lvl6pPr>
            <a:lvl7pPr marL="2057388" indent="0" algn="ctr">
              <a:buNone/>
              <a:defRPr>
                <a:solidFill>
                  <a:schemeClr val="tx1">
                    <a:tint val="75000"/>
                  </a:schemeClr>
                </a:solidFill>
              </a:defRPr>
            </a:lvl7pPr>
            <a:lvl8pPr marL="2400286" indent="0" algn="ctr">
              <a:buNone/>
              <a:defRPr>
                <a:solidFill>
                  <a:schemeClr val="tx1">
                    <a:tint val="75000"/>
                  </a:schemeClr>
                </a:solidFill>
              </a:defRPr>
            </a:lvl8pPr>
            <a:lvl9pPr marL="2743185" indent="0" algn="ctr">
              <a:buNone/>
              <a:defRPr>
                <a:solidFill>
                  <a:schemeClr val="tx1">
                    <a:tint val="75000"/>
                  </a:schemeClr>
                </a:solidFill>
              </a:defRPr>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E4C4F3DB-5AF4-450B-ADC0-F1BD068CCCF7}" type="datetimeFigureOut">
              <a:rPr lang="de-DE" smtClean="0"/>
              <a:t>14.10.2024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13E742C-D4F9-4687-8909-CC6698D93977}" type="slidenum">
              <a:rPr lang="de-DE" smtClean="0"/>
              <a:t>‹Nr.›</a:t>
            </a:fld>
            <a:endParaRPr lang="de-DE"/>
          </a:p>
        </p:txBody>
      </p:sp>
      <p:sp>
        <p:nvSpPr>
          <p:cNvPr id="9" name="Rectangle 3"/>
          <p:cNvSpPr>
            <a:spLocks noChangeArrowheads="1"/>
          </p:cNvSpPr>
          <p:nvPr userDrawn="1"/>
        </p:nvSpPr>
        <p:spPr bwMode="auto">
          <a:xfrm>
            <a:off x="0" y="0"/>
            <a:ext cx="9144000" cy="0"/>
          </a:xfrm>
          <a:prstGeom prst="rect">
            <a:avLst/>
          </a:prstGeom>
          <a:blipFill dpi="0" rotWithShape="1">
            <a:blip r:embed="rId2"/>
            <a:srcRect/>
            <a:stretch>
              <a:fillRect/>
            </a:stretch>
          </a:blipFill>
          <a:ln>
            <a:noFill/>
          </a:ln>
          <a:effectLst/>
        </p:spPr>
        <p:txBody>
          <a:bodyPr vert="horz" wrap="none" lIns="91440" tIns="45720" rIns="91440" bIns="45720" numCol="1" anchor="ctr" anchorCtr="0" compatLnSpc="1">
            <a:prstTxWarp prst="textNoShape">
              <a:avLst/>
            </a:prstTxWarp>
            <a:spAutoFit/>
          </a:bodyPr>
          <a:lstStyle/>
          <a:p>
            <a:endParaRPr lang="de-DE"/>
          </a:p>
        </p:txBody>
      </p:sp>
      <p:pic>
        <p:nvPicPr>
          <p:cNvPr id="13" name="Grafik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5894" y="-1299728"/>
            <a:ext cx="7269331" cy="6858000"/>
          </a:xfrm>
          <a:prstGeom prst="rect">
            <a:avLst/>
          </a:prstGeom>
        </p:spPr>
      </p:pic>
    </p:spTree>
    <p:extLst>
      <p:ext uri="{BB962C8B-B14F-4D97-AF65-F5344CB8AC3E}">
        <p14:creationId xmlns:p14="http://schemas.microsoft.com/office/powerpoint/2010/main" val="337489146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bg>
      <p:bgPr>
        <a:solidFill>
          <a:srgbClr val="3D545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7502" y="4800600"/>
            <a:ext cx="7921064" cy="566738"/>
          </a:xfrm>
        </p:spPr>
        <p:txBody>
          <a:bodyPr anchor="b">
            <a:normAutofit/>
          </a:bodyPr>
          <a:lstStyle>
            <a:lvl1pPr algn="l">
              <a:defRPr sz="1800" b="0"/>
            </a:lvl1pPr>
          </a:lstStyle>
          <a:p>
            <a:r>
              <a:rPr lang="de-DE"/>
              <a:t>Titelmasterformat durch Klicken bearbeiten</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200"/>
            </a:lvl1pPr>
          </a:lstStyle>
          <a:p>
            <a:r>
              <a:rPr lang="de-DE"/>
              <a:t>Bild durch Klicken auf Symbol hinzufügen</a:t>
            </a:r>
            <a:endParaRPr lang="en-US" dirty="0"/>
          </a:p>
        </p:txBody>
      </p:sp>
      <p:sp>
        <p:nvSpPr>
          <p:cNvPr id="4" name="Text Placeholder 3"/>
          <p:cNvSpPr>
            <a:spLocks noGrp="1"/>
          </p:cNvSpPr>
          <p:nvPr>
            <p:ph type="body" sz="half" idx="2"/>
          </p:nvPr>
        </p:nvSpPr>
        <p:spPr>
          <a:xfrm>
            <a:off x="607502" y="5367338"/>
            <a:ext cx="7921064" cy="493712"/>
          </a:xfrm>
        </p:spPr>
        <p:txBody>
          <a:bodyPr>
            <a:normAutofit/>
          </a:bodyPr>
          <a:lstStyle>
            <a:lvl1pPr marL="0" indent="0">
              <a:buNone/>
              <a:defRPr sz="900"/>
            </a:lvl1pPr>
            <a:lvl2pPr marL="342898" indent="0">
              <a:buNone/>
              <a:defRPr sz="900"/>
            </a:lvl2pPr>
            <a:lvl3pPr marL="685796" indent="0">
              <a:buNone/>
              <a:defRPr sz="750"/>
            </a:lvl3pPr>
            <a:lvl4pPr marL="1028694" indent="0">
              <a:buNone/>
              <a:defRPr sz="675"/>
            </a:lvl4pPr>
            <a:lvl5pPr marL="1371592" indent="0">
              <a:buNone/>
              <a:defRPr sz="675"/>
            </a:lvl5pPr>
            <a:lvl6pPr marL="1714490" indent="0">
              <a:buNone/>
              <a:defRPr sz="675"/>
            </a:lvl6pPr>
            <a:lvl7pPr marL="2057388" indent="0">
              <a:buNone/>
              <a:defRPr sz="675"/>
            </a:lvl7pPr>
            <a:lvl8pPr marL="2400286" indent="0">
              <a:buNone/>
              <a:defRPr sz="675"/>
            </a:lvl8pPr>
            <a:lvl9pPr marL="2743185" indent="0">
              <a:buNone/>
              <a:defRPr sz="675"/>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E4C4F3DB-5AF4-450B-ADC0-F1BD068CCCF7}" type="datetimeFigureOut">
              <a:rPr lang="de-DE" smtClean="0"/>
              <a:t>14.10.2024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13E742C-D4F9-4687-8909-CC6698D93977}" type="slidenum">
              <a:rPr lang="de-DE" smtClean="0"/>
              <a:t>‹Nr.›</a:t>
            </a:fld>
            <a:endParaRPr lang="de-DE"/>
          </a:p>
        </p:txBody>
      </p:sp>
    </p:spTree>
    <p:extLst>
      <p:ext uri="{BB962C8B-B14F-4D97-AF65-F5344CB8AC3E}">
        <p14:creationId xmlns:p14="http://schemas.microsoft.com/office/powerpoint/2010/main" val="2841191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bg>
      <p:bgPr>
        <a:solidFill>
          <a:srgbClr val="3D545F"/>
        </a:solidFill>
        <a:effectLst/>
      </p:bgPr>
    </p:bg>
    <p:spTree>
      <p:nvGrpSpPr>
        <p:cNvPr id="1" name=""/>
        <p:cNvGrpSpPr/>
        <p:nvPr/>
      </p:nvGrpSpPr>
      <p:grpSpPr>
        <a:xfrm>
          <a:off x="0" y="0"/>
          <a:ext cx="0" cy="0"/>
          <a:chOff x="0" y="0"/>
          <a:chExt cx="0" cy="0"/>
        </a:xfrm>
      </p:grpSpPr>
      <p:sp>
        <p:nvSpPr>
          <p:cNvPr id="8" name="Freeform 6"/>
          <p:cNvSpPr>
            <a:spLocks noChangeAspect="1"/>
          </p:cNvSpPr>
          <p:nvPr/>
        </p:nvSpPr>
        <p:spPr bwMode="auto">
          <a:xfrm>
            <a:off x="473773" y="1081456"/>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pattFill prst="pct5">
            <a:fgClr>
              <a:srgbClr val="75C9BC"/>
            </a:fgClr>
            <a:bgClr>
              <a:srgbClr val="AEE0D4"/>
            </a:bgClr>
          </a:pattFill>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241" y="1238502"/>
            <a:ext cx="4420380" cy="2645912"/>
          </a:xfrm>
        </p:spPr>
        <p:txBody>
          <a:bodyPr anchor="b"/>
          <a:lstStyle>
            <a:lvl1pPr algn="l">
              <a:defRPr sz="3150" b="1" cap="none"/>
            </a:lvl1pPr>
          </a:lstStyle>
          <a:p>
            <a:r>
              <a:rPr lang="de-DE"/>
              <a:t>Titelmasterformat durch Klicken bearbeiten</a:t>
            </a:r>
            <a:endParaRPr lang="en-US" dirty="0"/>
          </a:p>
        </p:txBody>
      </p:sp>
      <p:sp>
        <p:nvSpPr>
          <p:cNvPr id="3" name="Text Placeholder 2"/>
          <p:cNvSpPr>
            <a:spLocks noGrp="1"/>
          </p:cNvSpPr>
          <p:nvPr>
            <p:ph type="body" idx="1"/>
          </p:nvPr>
        </p:nvSpPr>
        <p:spPr>
          <a:xfrm>
            <a:off x="639893" y="4443685"/>
            <a:ext cx="4418727" cy="713241"/>
          </a:xfrm>
        </p:spPr>
        <p:txBody>
          <a:bodyPr anchor="t">
            <a:noAutofit/>
          </a:bodyPr>
          <a:lstStyle>
            <a:lvl1pPr marL="0" indent="0" algn="l">
              <a:buNone/>
              <a:defRPr sz="1350">
                <a:solidFill>
                  <a:schemeClr val="tx1"/>
                </a:solidFill>
              </a:defRPr>
            </a:lvl1pPr>
            <a:lvl2pPr marL="342898" indent="0">
              <a:buNone/>
              <a:defRPr sz="1350">
                <a:solidFill>
                  <a:schemeClr val="tx1">
                    <a:tint val="75000"/>
                  </a:schemeClr>
                </a:solidFill>
              </a:defRPr>
            </a:lvl2pPr>
            <a:lvl3pPr marL="685796" indent="0">
              <a:buNone/>
              <a:defRPr sz="1200">
                <a:solidFill>
                  <a:schemeClr val="tx1">
                    <a:tint val="75000"/>
                  </a:schemeClr>
                </a:solidFill>
              </a:defRPr>
            </a:lvl3pPr>
            <a:lvl4pPr marL="1028694" indent="0">
              <a:buNone/>
              <a:defRPr sz="1050">
                <a:solidFill>
                  <a:schemeClr val="tx1">
                    <a:tint val="75000"/>
                  </a:schemeClr>
                </a:solidFill>
              </a:defRPr>
            </a:lvl4pPr>
            <a:lvl5pPr marL="1371592" indent="0">
              <a:buNone/>
              <a:defRPr sz="1050">
                <a:solidFill>
                  <a:schemeClr val="tx1">
                    <a:tint val="75000"/>
                  </a:schemeClr>
                </a:solidFill>
              </a:defRPr>
            </a:lvl5pPr>
            <a:lvl6pPr marL="1714490" indent="0">
              <a:buNone/>
              <a:defRPr sz="1050">
                <a:solidFill>
                  <a:schemeClr val="tx1">
                    <a:tint val="75000"/>
                  </a:schemeClr>
                </a:solidFill>
              </a:defRPr>
            </a:lvl6pPr>
            <a:lvl7pPr marL="2057388" indent="0">
              <a:buNone/>
              <a:defRPr sz="1050">
                <a:solidFill>
                  <a:schemeClr val="tx1">
                    <a:tint val="75000"/>
                  </a:schemeClr>
                </a:solidFill>
              </a:defRPr>
            </a:lvl7pPr>
            <a:lvl8pPr marL="2400286" indent="0">
              <a:buNone/>
              <a:defRPr sz="1050">
                <a:solidFill>
                  <a:schemeClr val="tx1">
                    <a:tint val="75000"/>
                  </a:schemeClr>
                </a:solidFill>
              </a:defRPr>
            </a:lvl8pPr>
            <a:lvl9pPr marL="2743185" indent="0">
              <a:buNone/>
              <a:defRPr sz="1050">
                <a:solidFill>
                  <a:schemeClr val="tx1">
                    <a:tint val="75000"/>
                  </a:schemeClr>
                </a:solidFill>
              </a:defRPr>
            </a:lvl9pPr>
          </a:lstStyle>
          <a:p>
            <a:pPr lvl="0"/>
            <a:r>
              <a:rPr lang="de-DE"/>
              <a:t>Formatvorlagen des Textmasters bearbeiten</a:t>
            </a:r>
          </a:p>
        </p:txBody>
      </p:sp>
      <p:sp>
        <p:nvSpPr>
          <p:cNvPr id="9" name="Text Placeholder 5"/>
          <p:cNvSpPr>
            <a:spLocks noGrp="1"/>
          </p:cNvSpPr>
          <p:nvPr>
            <p:ph type="body" sz="quarter" idx="16"/>
          </p:nvPr>
        </p:nvSpPr>
        <p:spPr>
          <a:xfrm>
            <a:off x="5680984" y="1081461"/>
            <a:ext cx="2857501" cy="4075465"/>
          </a:xfrm>
        </p:spPr>
        <p:txBody>
          <a:bodyPr anchor="t"/>
          <a:lstStyle>
            <a:lvl1pPr marL="0" indent="0">
              <a:buFontTx/>
              <a:buNone/>
              <a:defRPr/>
            </a:lvl1pPr>
          </a:lstStyle>
          <a:p>
            <a:pPr lvl="0"/>
            <a:r>
              <a:rPr lang="de-DE"/>
              <a:t>Formatvorlagen des Textmasters bearbeiten</a:t>
            </a:r>
          </a:p>
        </p:txBody>
      </p:sp>
      <p:sp>
        <p:nvSpPr>
          <p:cNvPr id="4" name="Date Placeholder 3"/>
          <p:cNvSpPr>
            <a:spLocks noGrp="1"/>
          </p:cNvSpPr>
          <p:nvPr>
            <p:ph type="dt" sz="half" idx="10"/>
          </p:nvPr>
        </p:nvSpPr>
        <p:spPr/>
        <p:txBody>
          <a:bodyPr/>
          <a:lstStyle/>
          <a:p>
            <a:fld id="{E4C4F3DB-5AF4-450B-ADC0-F1BD068CCCF7}" type="datetimeFigureOut">
              <a:rPr lang="de-DE" smtClean="0"/>
              <a:t>14.10.2024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13E742C-D4F9-4687-8909-CC6698D93977}" type="slidenum">
              <a:rPr lang="de-DE" smtClean="0"/>
              <a:t>‹Nr.›</a:t>
            </a:fld>
            <a:endParaRPr lang="de-DE"/>
          </a:p>
        </p:txBody>
      </p:sp>
    </p:spTree>
    <p:extLst>
      <p:ext uri="{BB962C8B-B14F-4D97-AF65-F5344CB8AC3E}">
        <p14:creationId xmlns:p14="http://schemas.microsoft.com/office/powerpoint/2010/main" val="143078244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bg>
      <p:bgPr>
        <a:solidFill>
          <a:srgbClr val="3D545F"/>
        </a:solidFill>
        <a:effectLst/>
      </p:bgPr>
    </p:bg>
    <p:spTree>
      <p:nvGrpSpPr>
        <p:cNvPr id="1" name=""/>
        <p:cNvGrpSpPr/>
        <p:nvPr/>
      </p:nvGrpSpPr>
      <p:grpSpPr>
        <a:xfrm>
          <a:off x="0" y="0"/>
          <a:ext cx="0" cy="0"/>
          <a:chOff x="0" y="0"/>
          <a:chExt cx="0" cy="0"/>
        </a:xfrm>
      </p:grpSpPr>
      <p:sp>
        <p:nvSpPr>
          <p:cNvPr id="9" name="Freeform 6"/>
          <p:cNvSpPr>
            <a:spLocks noChangeAspect="1"/>
          </p:cNvSpPr>
          <p:nvPr/>
        </p:nvSpPr>
        <p:spPr bwMode="auto">
          <a:xfrm>
            <a:off x="855664"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pattFill prst="pct5">
            <a:fgClr>
              <a:srgbClr val="75C9BC"/>
            </a:fgClr>
            <a:bgClr>
              <a:srgbClr val="AEE0D4"/>
            </a:bgClr>
          </a:pattFill>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9" y="2435961"/>
            <a:ext cx="3286891" cy="2007789"/>
          </a:xfrm>
        </p:spPr>
        <p:txBody>
          <a:bodyPr/>
          <a:lstStyle>
            <a:lvl1pPr>
              <a:defRPr sz="2400"/>
            </a:lvl1pPr>
          </a:lstStyle>
          <a:p>
            <a:r>
              <a:rPr lang="de-DE"/>
              <a:t>Titelmasterformat durch Klicken bearbeiten</a:t>
            </a:r>
            <a:endParaRPr lang="en-US" dirty="0"/>
          </a:p>
        </p:txBody>
      </p:sp>
      <p:sp>
        <p:nvSpPr>
          <p:cNvPr id="6" name="Text Placeholder 5"/>
          <p:cNvSpPr>
            <a:spLocks noGrp="1"/>
          </p:cNvSpPr>
          <p:nvPr>
            <p:ph type="body" sz="quarter" idx="16"/>
          </p:nvPr>
        </p:nvSpPr>
        <p:spPr>
          <a:xfrm>
            <a:off x="4617000" y="2286003"/>
            <a:ext cx="3660225" cy="2295525"/>
          </a:xfrm>
        </p:spPr>
        <p:txBody>
          <a:bodyPr anchor="t"/>
          <a:lstStyle>
            <a:lvl1pPr marL="0" indent="0">
              <a:buFontTx/>
              <a:buNone/>
              <a:defRPr/>
            </a:lvl1pPr>
          </a:lstStyle>
          <a:p>
            <a:pPr lvl="0"/>
            <a:r>
              <a:rPr lang="de-DE"/>
              <a:t>Formatvorlagen des Textmasters bearbeiten</a:t>
            </a:r>
          </a:p>
        </p:txBody>
      </p:sp>
      <p:sp>
        <p:nvSpPr>
          <p:cNvPr id="2" name="Date Placeholder 1"/>
          <p:cNvSpPr>
            <a:spLocks noGrp="1"/>
          </p:cNvSpPr>
          <p:nvPr>
            <p:ph type="dt" sz="half" idx="10"/>
          </p:nvPr>
        </p:nvSpPr>
        <p:spPr/>
        <p:txBody>
          <a:bodyPr/>
          <a:lstStyle/>
          <a:p>
            <a:fld id="{E4C4F3DB-5AF4-450B-ADC0-F1BD068CCCF7}" type="datetimeFigureOut">
              <a:rPr lang="de-DE" smtClean="0"/>
              <a:t>14.10.2024</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613E742C-D4F9-4687-8909-CC6698D93977}" type="slidenum">
              <a:rPr lang="de-DE" smtClean="0"/>
              <a:t>‹Nr.›</a:t>
            </a:fld>
            <a:endParaRPr lang="de-DE"/>
          </a:p>
        </p:txBody>
      </p:sp>
    </p:spTree>
    <p:extLst>
      <p:ext uri="{BB962C8B-B14F-4D97-AF65-F5344CB8AC3E}">
        <p14:creationId xmlns:p14="http://schemas.microsoft.com/office/powerpoint/2010/main" val="268089819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3D545F"/>
        </a:solidFill>
        <a:effectLst/>
      </p:bgPr>
    </p:bg>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pattFill prst="pct5">
            <a:fgClr>
              <a:srgbClr val="75C9BC"/>
            </a:fgClr>
            <a:bgClr>
              <a:srgbClr val="AEE0D4"/>
            </a:bgClr>
          </a:pattFill>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E4C4F3DB-5AF4-450B-ADC0-F1BD068CCCF7}" type="datetimeFigureOut">
              <a:rPr lang="de-DE" smtClean="0"/>
              <a:t>14.10.2024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13E742C-D4F9-4687-8909-CC6698D93977}" type="slidenum">
              <a:rPr lang="de-DE" smtClean="0"/>
              <a:t>‹Nr.›</a:t>
            </a:fld>
            <a:endParaRPr lang="de-DE"/>
          </a:p>
        </p:txBody>
      </p:sp>
    </p:spTree>
    <p:extLst>
      <p:ext uri="{BB962C8B-B14F-4D97-AF65-F5344CB8AC3E}">
        <p14:creationId xmlns:p14="http://schemas.microsoft.com/office/powerpoint/2010/main" val="42526982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3D545F"/>
        </a:solidFill>
        <a:effectLst/>
      </p:bgPr>
    </p:bg>
    <p:spTree>
      <p:nvGrpSpPr>
        <p:cNvPr id="1" name=""/>
        <p:cNvGrpSpPr/>
        <p:nvPr/>
      </p:nvGrpSpPr>
      <p:grpSpPr>
        <a:xfrm>
          <a:off x="0" y="0"/>
          <a:ext cx="0" cy="0"/>
          <a:chOff x="0" y="0"/>
          <a:chExt cx="0" cy="0"/>
        </a:xfrm>
      </p:grpSpPr>
      <p:sp>
        <p:nvSpPr>
          <p:cNvPr id="12" name="Freeform 6"/>
          <p:cNvSpPr>
            <a:spLocks noChangeAspect="1"/>
          </p:cNvSpPr>
          <p:nvPr/>
        </p:nvSpPr>
        <p:spPr bwMode="auto">
          <a:xfrm>
            <a:off x="5752239"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pattFill prst="pct5">
            <a:fgClr>
              <a:srgbClr val="75C9BC"/>
            </a:fgClr>
            <a:bgClr>
              <a:srgbClr val="AEE0D4"/>
            </a:bgClr>
          </a:pattFill>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137658" y="586171"/>
            <a:ext cx="1871093" cy="5134798"/>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607503" y="446089"/>
            <a:ext cx="4958655" cy="5414962"/>
          </a:xfrm>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E4C4F3DB-5AF4-450B-ADC0-F1BD068CCCF7}" type="datetimeFigureOut">
              <a:rPr lang="de-DE" smtClean="0"/>
              <a:t>14.10.2024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13E742C-D4F9-4687-8909-CC6698D93977}" type="slidenum">
              <a:rPr lang="de-DE" smtClean="0"/>
              <a:t>‹Nr.›</a:t>
            </a:fld>
            <a:endParaRPr lang="de-DE"/>
          </a:p>
        </p:txBody>
      </p:sp>
    </p:spTree>
    <p:extLst>
      <p:ext uri="{BB962C8B-B14F-4D97-AF65-F5344CB8AC3E}">
        <p14:creationId xmlns:p14="http://schemas.microsoft.com/office/powerpoint/2010/main" val="1954008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C5E9E0"/>
        </a:solidFill>
        <a:effectLst/>
      </p:bgPr>
    </p:bg>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blipFill dpi="0" rotWithShape="1">
            <a:blip r:embed="rId2">
              <a:extLst>
                <a:ext uri="{28A0092B-C50C-407E-A947-70E740481C1C}">
                  <a14:useLocalDpi xmlns:a14="http://schemas.microsoft.com/office/drawing/2010/main" val="0"/>
                </a:ext>
              </a:extLst>
            </a:blip>
            <a:srcRect/>
            <a:stretch>
              <a:fillRect/>
            </a:stretch>
          </a:blipFill>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7502" y="447188"/>
            <a:ext cx="7928999" cy="970450"/>
          </a:xfrm>
        </p:spPr>
        <p:txBody>
          <a:bodyPr/>
          <a:lstStyle/>
          <a:p>
            <a:r>
              <a:rPr lang="de-DE"/>
              <a:t>Titelmasterformat durch Klicken bearbeiten</a:t>
            </a:r>
            <a:endParaRPr lang="en-US" dirty="0"/>
          </a:p>
        </p:txBody>
      </p:sp>
      <p:sp>
        <p:nvSpPr>
          <p:cNvPr id="3" name="Content Placeholder 2"/>
          <p:cNvSpPr>
            <a:spLocks noGrp="1"/>
          </p:cNvSpPr>
          <p:nvPr>
            <p:ph idx="1"/>
          </p:nvPr>
        </p:nvSpPr>
        <p:spPr>
          <a:xfrm>
            <a:off x="614035" y="2222287"/>
            <a:ext cx="7915931" cy="3636511"/>
          </a:xfrm>
          <a:ln>
            <a:noFill/>
          </a:ln>
          <a:effec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10"/>
          </p:nvPr>
        </p:nvSpPr>
        <p:spPr/>
        <p:txBody>
          <a:bodyPr/>
          <a:lstStyle/>
          <a:p>
            <a:fld id="{E4C4F3DB-5AF4-450B-ADC0-F1BD068CCCF7}" type="datetimeFigureOut">
              <a:rPr lang="de-DE" smtClean="0"/>
              <a:t>14.10.2024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13E742C-D4F9-4687-8909-CC6698D93977}" type="slidenum">
              <a:rPr lang="de-DE" smtClean="0"/>
              <a:t>‹Nr.›</a:t>
            </a:fld>
            <a:endParaRPr lang="de-DE"/>
          </a:p>
        </p:txBody>
      </p:sp>
    </p:spTree>
    <p:extLst>
      <p:ext uri="{BB962C8B-B14F-4D97-AF65-F5344CB8AC3E}">
        <p14:creationId xmlns:p14="http://schemas.microsoft.com/office/powerpoint/2010/main" val="249790277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Pr>
        <a:solidFill>
          <a:srgbClr val="3D545F"/>
        </a:solidFill>
        <a:effectLst/>
      </p:bgPr>
    </p:bg>
    <p:spTree>
      <p:nvGrpSpPr>
        <p:cNvPr id="1" name=""/>
        <p:cNvGrpSpPr/>
        <p:nvPr/>
      </p:nvGrpSpPr>
      <p:grpSpPr>
        <a:xfrm>
          <a:off x="0" y="0"/>
          <a:ext cx="0" cy="0"/>
          <a:chOff x="0" y="0"/>
          <a:chExt cx="0" cy="0"/>
        </a:xfrm>
      </p:grpSpPr>
      <p:sp>
        <p:nvSpPr>
          <p:cNvPr id="10" name="Freeform 7"/>
          <p:cNvSpPr/>
          <p:nvPr/>
        </p:nvSpPr>
        <p:spPr bwMode="auto">
          <a:xfrm>
            <a:off x="0" y="6"/>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pattFill prst="pct5">
            <a:fgClr>
              <a:srgbClr val="75C9BC"/>
            </a:fgClr>
            <a:bgClr>
              <a:srgbClr val="AEE0D4"/>
            </a:bgClr>
          </a:pattFill>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7502" y="2951396"/>
            <a:ext cx="7921064" cy="1468800"/>
          </a:xfrm>
        </p:spPr>
        <p:txBody>
          <a:bodyPr anchor="b"/>
          <a:lstStyle>
            <a:lvl1pPr algn="r">
              <a:defRPr sz="3600" b="1" cap="none"/>
            </a:lvl1pPr>
          </a:lstStyle>
          <a:p>
            <a:r>
              <a:rPr lang="de-DE"/>
              <a:t>Titelmasterformat durch Klicken bearbeiten</a:t>
            </a:r>
            <a:endParaRPr lang="en-US" dirty="0"/>
          </a:p>
        </p:txBody>
      </p:sp>
      <p:sp>
        <p:nvSpPr>
          <p:cNvPr id="3" name="Text Placeholder 2"/>
          <p:cNvSpPr>
            <a:spLocks noGrp="1"/>
          </p:cNvSpPr>
          <p:nvPr>
            <p:ph type="body" idx="1"/>
          </p:nvPr>
        </p:nvSpPr>
        <p:spPr>
          <a:xfrm>
            <a:off x="607502" y="5281206"/>
            <a:ext cx="7921064" cy="433955"/>
          </a:xfrm>
        </p:spPr>
        <p:txBody>
          <a:bodyPr anchor="t">
            <a:noAutofit/>
          </a:bodyPr>
          <a:lstStyle>
            <a:lvl1pPr marL="0" indent="0" algn="r">
              <a:buNone/>
              <a:defRPr sz="1350">
                <a:solidFill>
                  <a:schemeClr val="tx1"/>
                </a:solidFill>
              </a:defRPr>
            </a:lvl1pPr>
            <a:lvl2pPr marL="342898" indent="0">
              <a:buNone/>
              <a:defRPr sz="1350">
                <a:solidFill>
                  <a:schemeClr val="tx1">
                    <a:tint val="75000"/>
                  </a:schemeClr>
                </a:solidFill>
              </a:defRPr>
            </a:lvl2pPr>
            <a:lvl3pPr marL="685796" indent="0">
              <a:buNone/>
              <a:defRPr sz="1200">
                <a:solidFill>
                  <a:schemeClr val="tx1">
                    <a:tint val="75000"/>
                  </a:schemeClr>
                </a:solidFill>
              </a:defRPr>
            </a:lvl3pPr>
            <a:lvl4pPr marL="1028694" indent="0">
              <a:buNone/>
              <a:defRPr sz="1050">
                <a:solidFill>
                  <a:schemeClr val="tx1">
                    <a:tint val="75000"/>
                  </a:schemeClr>
                </a:solidFill>
              </a:defRPr>
            </a:lvl4pPr>
            <a:lvl5pPr marL="1371592" indent="0">
              <a:buNone/>
              <a:defRPr sz="1050">
                <a:solidFill>
                  <a:schemeClr val="tx1">
                    <a:tint val="75000"/>
                  </a:schemeClr>
                </a:solidFill>
              </a:defRPr>
            </a:lvl5pPr>
            <a:lvl6pPr marL="1714490" indent="0">
              <a:buNone/>
              <a:defRPr sz="1050">
                <a:solidFill>
                  <a:schemeClr val="tx1">
                    <a:tint val="75000"/>
                  </a:schemeClr>
                </a:solidFill>
              </a:defRPr>
            </a:lvl6pPr>
            <a:lvl7pPr marL="2057388" indent="0">
              <a:buNone/>
              <a:defRPr sz="1050">
                <a:solidFill>
                  <a:schemeClr val="tx1">
                    <a:tint val="75000"/>
                  </a:schemeClr>
                </a:solidFill>
              </a:defRPr>
            </a:lvl7pPr>
            <a:lvl8pPr marL="2400286" indent="0">
              <a:buNone/>
              <a:defRPr sz="1050">
                <a:solidFill>
                  <a:schemeClr val="tx1">
                    <a:tint val="75000"/>
                  </a:schemeClr>
                </a:solidFill>
              </a:defRPr>
            </a:lvl8pPr>
            <a:lvl9pPr marL="2743185" indent="0">
              <a:buNone/>
              <a:defRPr sz="105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E4C4F3DB-5AF4-450B-ADC0-F1BD068CCCF7}" type="datetimeFigureOut">
              <a:rPr lang="de-DE" smtClean="0"/>
              <a:t>14.10.2024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13E742C-D4F9-4687-8909-CC6698D93977}" type="slidenum">
              <a:rPr lang="de-DE" smtClean="0"/>
              <a:t>‹Nr.›</a:t>
            </a:fld>
            <a:endParaRPr lang="de-DE"/>
          </a:p>
        </p:txBody>
      </p:sp>
    </p:spTree>
    <p:extLst>
      <p:ext uri="{BB962C8B-B14F-4D97-AF65-F5344CB8AC3E}">
        <p14:creationId xmlns:p14="http://schemas.microsoft.com/office/powerpoint/2010/main" val="176612597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C5E9E0"/>
        </a:solidFill>
        <a:effectLst/>
      </p:bgPr>
    </p:bg>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blipFill>
            <a:blip r:embed="rId2">
              <a:extLst>
                <a:ext uri="{28A0092B-C50C-407E-A947-70E740481C1C}">
                  <a14:useLocalDpi xmlns:a14="http://schemas.microsoft.com/office/drawing/2010/main" val="0"/>
                </a:ext>
              </a:extLst>
            </a:blip>
            <a:stretch>
              <a:fillRect/>
            </a:stretch>
          </a:blipFill>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14034" y="2222292"/>
            <a:ext cx="3889405" cy="3638763"/>
          </a:xfrm>
        </p:spPr>
        <p:txBody>
          <a:bodyPr>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Content Placeholder 3"/>
          <p:cNvSpPr>
            <a:spLocks noGrp="1"/>
          </p:cNvSpPr>
          <p:nvPr>
            <p:ph sz="half" idx="2"/>
          </p:nvPr>
        </p:nvSpPr>
        <p:spPr>
          <a:xfrm>
            <a:off x="4640562" y="2222287"/>
            <a:ext cx="3895937" cy="3638764"/>
          </a:xfrm>
        </p:spPr>
        <p:txBody>
          <a:bodyPr>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Date Placeholder 4"/>
          <p:cNvSpPr>
            <a:spLocks noGrp="1"/>
          </p:cNvSpPr>
          <p:nvPr>
            <p:ph type="dt" sz="half" idx="10"/>
          </p:nvPr>
        </p:nvSpPr>
        <p:spPr/>
        <p:txBody>
          <a:bodyPr/>
          <a:lstStyle/>
          <a:p>
            <a:fld id="{E4C4F3DB-5AF4-450B-ADC0-F1BD068CCCF7}" type="datetimeFigureOut">
              <a:rPr lang="de-DE" smtClean="0"/>
              <a:t>14.10.2024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13E742C-D4F9-4687-8909-CC6698D93977}" type="slidenum">
              <a:rPr lang="de-DE" smtClean="0"/>
              <a:t>‹Nr.›</a:t>
            </a:fld>
            <a:endParaRPr lang="de-DE"/>
          </a:p>
        </p:txBody>
      </p:sp>
    </p:spTree>
    <p:extLst>
      <p:ext uri="{BB962C8B-B14F-4D97-AF65-F5344CB8AC3E}">
        <p14:creationId xmlns:p14="http://schemas.microsoft.com/office/powerpoint/2010/main" val="204362584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bg>
      <p:bgPr>
        <a:solidFill>
          <a:srgbClr val="C5E9E0"/>
        </a:solidFill>
        <a:effectLst/>
      </p:bgPr>
    </p:bg>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blipFill>
            <a:blip r:embed="rId2">
              <a:extLst>
                <a:ext uri="{28A0092B-C50C-407E-A947-70E740481C1C}">
                  <a14:useLocalDpi xmlns:a14="http://schemas.microsoft.com/office/drawing/2010/main" val="0"/>
                </a:ext>
              </a:extLst>
            </a:blip>
            <a:stretch>
              <a:fillRect/>
            </a:stretch>
          </a:blipFill>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de-DE"/>
              <a:t>Titelmasterformat durch Klicken bearbeiten</a:t>
            </a:r>
            <a:endParaRPr lang="en-US" dirty="0"/>
          </a:p>
        </p:txBody>
      </p:sp>
      <p:sp>
        <p:nvSpPr>
          <p:cNvPr id="3" name="Text Placeholder 2"/>
          <p:cNvSpPr>
            <a:spLocks noGrp="1"/>
          </p:cNvSpPr>
          <p:nvPr>
            <p:ph type="body" idx="1"/>
          </p:nvPr>
        </p:nvSpPr>
        <p:spPr>
          <a:xfrm>
            <a:off x="611048" y="2174875"/>
            <a:ext cx="3892393" cy="576262"/>
          </a:xfrm>
        </p:spPr>
        <p:txBody>
          <a:bodyPr anchor="b">
            <a:noAutofit/>
          </a:bodyPr>
          <a:lstStyle>
            <a:lvl1pPr marL="0" indent="0" algn="ctr">
              <a:buNone/>
              <a:defRPr sz="1500" b="0">
                <a:solidFill>
                  <a:schemeClr val="bg1"/>
                </a:solidFill>
              </a:defRPr>
            </a:lvl1pPr>
            <a:lvl2pPr marL="342898" indent="0">
              <a:buNone/>
              <a:defRPr sz="1500" b="1"/>
            </a:lvl2pPr>
            <a:lvl3pPr marL="685796" indent="0">
              <a:buNone/>
              <a:defRPr sz="1350" b="1"/>
            </a:lvl3pPr>
            <a:lvl4pPr marL="1028694" indent="0">
              <a:buNone/>
              <a:defRPr sz="1200" b="1"/>
            </a:lvl4pPr>
            <a:lvl5pPr marL="1371592" indent="0">
              <a:buNone/>
              <a:defRPr sz="1200" b="1"/>
            </a:lvl5pPr>
            <a:lvl6pPr marL="1714490" indent="0">
              <a:buNone/>
              <a:defRPr sz="1200" b="1"/>
            </a:lvl6pPr>
            <a:lvl7pPr marL="2057388" indent="0">
              <a:buNone/>
              <a:defRPr sz="1200" b="1"/>
            </a:lvl7pPr>
            <a:lvl8pPr marL="2400286" indent="0">
              <a:buNone/>
              <a:defRPr sz="1200" b="1"/>
            </a:lvl8pPr>
            <a:lvl9pPr marL="2743185" indent="0">
              <a:buNone/>
              <a:defRPr sz="1200" b="1"/>
            </a:lvl9pPr>
          </a:lstStyle>
          <a:p>
            <a:pPr lvl="0"/>
            <a:r>
              <a:rPr lang="de-DE" dirty="0"/>
              <a:t>Formatvorlagen des Textmasters bearbeiten</a:t>
            </a:r>
          </a:p>
        </p:txBody>
      </p:sp>
      <p:sp>
        <p:nvSpPr>
          <p:cNvPr id="4" name="Content Placeholder 3"/>
          <p:cNvSpPr>
            <a:spLocks noGrp="1"/>
          </p:cNvSpPr>
          <p:nvPr>
            <p:ph sz="half" idx="2"/>
          </p:nvPr>
        </p:nvSpPr>
        <p:spPr>
          <a:xfrm>
            <a:off x="611047" y="2751143"/>
            <a:ext cx="3892392" cy="3109913"/>
          </a:xfrm>
        </p:spPr>
        <p:txBody>
          <a:bodyPr anchor="t">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 Placeholder 4"/>
          <p:cNvSpPr>
            <a:spLocks noGrp="1"/>
          </p:cNvSpPr>
          <p:nvPr>
            <p:ph type="body" sz="quarter" idx="3"/>
          </p:nvPr>
        </p:nvSpPr>
        <p:spPr>
          <a:xfrm>
            <a:off x="4640562" y="2174875"/>
            <a:ext cx="3895937" cy="576262"/>
          </a:xfrm>
        </p:spPr>
        <p:txBody>
          <a:bodyPr anchor="b">
            <a:noAutofit/>
          </a:bodyPr>
          <a:lstStyle>
            <a:lvl1pPr marL="0" indent="0" algn="ctr">
              <a:buNone/>
              <a:defRPr sz="1500" b="0">
                <a:solidFill>
                  <a:schemeClr val="bg1"/>
                </a:solidFill>
              </a:defRPr>
            </a:lvl1pPr>
            <a:lvl2pPr marL="342898" indent="0">
              <a:buNone/>
              <a:defRPr sz="1500" b="1"/>
            </a:lvl2pPr>
            <a:lvl3pPr marL="685796" indent="0">
              <a:buNone/>
              <a:defRPr sz="1350" b="1"/>
            </a:lvl3pPr>
            <a:lvl4pPr marL="1028694" indent="0">
              <a:buNone/>
              <a:defRPr sz="1200" b="1"/>
            </a:lvl4pPr>
            <a:lvl5pPr marL="1371592" indent="0">
              <a:buNone/>
              <a:defRPr sz="1200" b="1"/>
            </a:lvl5pPr>
            <a:lvl6pPr marL="1714490" indent="0">
              <a:buNone/>
              <a:defRPr sz="1200" b="1"/>
            </a:lvl6pPr>
            <a:lvl7pPr marL="2057388" indent="0">
              <a:buNone/>
              <a:defRPr sz="1200" b="1"/>
            </a:lvl7pPr>
            <a:lvl8pPr marL="2400286" indent="0">
              <a:buNone/>
              <a:defRPr sz="1200" b="1"/>
            </a:lvl8pPr>
            <a:lvl9pPr marL="2743185" indent="0">
              <a:buNone/>
              <a:defRPr sz="1200" b="1"/>
            </a:lvl9pPr>
          </a:lstStyle>
          <a:p>
            <a:pPr lvl="0"/>
            <a:r>
              <a:rPr lang="de-DE" dirty="0"/>
              <a:t>Formatvorlagen des Textmasters bearbeiten</a:t>
            </a:r>
          </a:p>
        </p:txBody>
      </p:sp>
      <p:sp>
        <p:nvSpPr>
          <p:cNvPr id="6" name="Content Placeholder 5"/>
          <p:cNvSpPr>
            <a:spLocks noGrp="1"/>
          </p:cNvSpPr>
          <p:nvPr>
            <p:ph sz="quarter" idx="4"/>
          </p:nvPr>
        </p:nvSpPr>
        <p:spPr>
          <a:xfrm>
            <a:off x="4640562" y="2751143"/>
            <a:ext cx="3895937" cy="3109913"/>
          </a:xfrm>
        </p:spPr>
        <p:txBody>
          <a:bodyPr anchor="t">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7" name="Date Placeholder 6"/>
          <p:cNvSpPr>
            <a:spLocks noGrp="1"/>
          </p:cNvSpPr>
          <p:nvPr>
            <p:ph type="dt" sz="half" idx="10"/>
          </p:nvPr>
        </p:nvSpPr>
        <p:spPr/>
        <p:txBody>
          <a:bodyPr/>
          <a:lstStyle/>
          <a:p>
            <a:fld id="{E4C4F3DB-5AF4-450B-ADC0-F1BD068CCCF7}" type="datetimeFigureOut">
              <a:rPr lang="de-DE" smtClean="0"/>
              <a:t>14.10.2024</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613E742C-D4F9-4687-8909-CC6698D93977}" type="slidenum">
              <a:rPr lang="de-DE" smtClean="0"/>
              <a:t>‹Nr.›</a:t>
            </a:fld>
            <a:endParaRPr lang="de-DE"/>
          </a:p>
        </p:txBody>
      </p:sp>
    </p:spTree>
    <p:extLst>
      <p:ext uri="{BB962C8B-B14F-4D97-AF65-F5344CB8AC3E}">
        <p14:creationId xmlns:p14="http://schemas.microsoft.com/office/powerpoint/2010/main" val="323627325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C5E9E0"/>
        </a:solidFill>
        <a:effectLst/>
      </p:bgPr>
    </p:bg>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blipFill>
            <a:blip r:embed="rId2">
              <a:extLst>
                <a:ext uri="{28A0092B-C50C-407E-A947-70E740481C1C}">
                  <a14:useLocalDpi xmlns:a14="http://schemas.microsoft.com/office/drawing/2010/main" val="0"/>
                </a:ext>
              </a:extLst>
            </a:blip>
            <a:stretch>
              <a:fillRect/>
            </a:stretch>
          </a:blipFill>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E4C4F3DB-5AF4-450B-ADC0-F1BD068CCCF7}" type="datetimeFigureOut">
              <a:rPr lang="de-DE" smtClean="0"/>
              <a:t>14.10.2024</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613E742C-D4F9-4687-8909-CC6698D93977}" type="slidenum">
              <a:rPr lang="de-DE" smtClean="0"/>
              <a:t>‹Nr.›</a:t>
            </a:fld>
            <a:endParaRPr lang="de-DE"/>
          </a:p>
        </p:txBody>
      </p:sp>
    </p:spTree>
    <p:extLst>
      <p:ext uri="{BB962C8B-B14F-4D97-AF65-F5344CB8AC3E}">
        <p14:creationId xmlns:p14="http://schemas.microsoft.com/office/powerpoint/2010/main" val="64285000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3D545F"/>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C4F3DB-5AF4-450B-ADC0-F1BD068CCCF7}" type="datetimeFigureOut">
              <a:rPr lang="de-DE" smtClean="0"/>
              <a:t>14.10.2024</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613E742C-D4F9-4687-8909-CC6698D93977}" type="slidenum">
              <a:rPr lang="de-DE" smtClean="0"/>
              <a:t>‹Nr.›</a:t>
            </a:fld>
            <a:endParaRPr lang="de-DE"/>
          </a:p>
        </p:txBody>
      </p:sp>
    </p:spTree>
    <p:extLst>
      <p:ext uri="{BB962C8B-B14F-4D97-AF65-F5344CB8AC3E}">
        <p14:creationId xmlns:p14="http://schemas.microsoft.com/office/powerpoint/2010/main" val="11480494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bg>
      <p:bgPr>
        <a:solidFill>
          <a:srgbClr val="3D545F"/>
        </a:solidFill>
        <a:effectLst/>
      </p:bgPr>
    </p:bg>
    <p:spTree>
      <p:nvGrpSpPr>
        <p:cNvPr id="1" name=""/>
        <p:cNvGrpSpPr/>
        <p:nvPr/>
      </p:nvGrpSpPr>
      <p:grpSpPr>
        <a:xfrm>
          <a:off x="0" y="0"/>
          <a:ext cx="0" cy="0"/>
          <a:chOff x="0" y="0"/>
          <a:chExt cx="0" cy="0"/>
        </a:xfrm>
      </p:grpSpPr>
      <p:sp>
        <p:nvSpPr>
          <p:cNvPr id="12" name="Freeform 6"/>
          <p:cNvSpPr>
            <a:spLocks noChangeAspect="1"/>
          </p:cNvSpPr>
          <p:nvPr/>
        </p:nvSpPr>
        <p:spPr bwMode="auto">
          <a:xfrm>
            <a:off x="804865" y="446092"/>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pattFill prst="pct5">
            <a:fgClr>
              <a:srgbClr val="75C9BC"/>
            </a:fgClr>
            <a:bgClr>
              <a:srgbClr val="AEE0D4"/>
            </a:bgClr>
          </a:pattFill>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5" y="446088"/>
            <a:ext cx="2660650" cy="1618396"/>
          </a:xfrm>
        </p:spPr>
        <p:txBody>
          <a:bodyPr anchor="b"/>
          <a:lstStyle>
            <a:lvl1pPr algn="l">
              <a:defRPr sz="1500" b="1"/>
            </a:lvl1pPr>
          </a:lstStyle>
          <a:p>
            <a:r>
              <a:rPr lang="de-DE"/>
              <a:t>Titelmasterformat durch Klicken bearbeiten</a:t>
            </a:r>
            <a:endParaRPr lang="en-US" dirty="0"/>
          </a:p>
        </p:txBody>
      </p:sp>
      <p:sp>
        <p:nvSpPr>
          <p:cNvPr id="3" name="Content Placeholder 2"/>
          <p:cNvSpPr>
            <a:spLocks noGrp="1"/>
          </p:cNvSpPr>
          <p:nvPr>
            <p:ph idx="1"/>
          </p:nvPr>
        </p:nvSpPr>
        <p:spPr>
          <a:xfrm>
            <a:off x="3641727" y="446093"/>
            <a:ext cx="4689475" cy="5414963"/>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04865" y="2260743"/>
            <a:ext cx="2660650" cy="3600311"/>
          </a:xfrm>
        </p:spPr>
        <p:txBody>
          <a:bodyPr/>
          <a:lstStyle>
            <a:lvl1pPr marL="0" indent="0">
              <a:buNone/>
              <a:defRPr sz="1050"/>
            </a:lvl1pPr>
            <a:lvl2pPr marL="342898" indent="0">
              <a:buNone/>
              <a:defRPr sz="900"/>
            </a:lvl2pPr>
            <a:lvl3pPr marL="685796" indent="0">
              <a:buNone/>
              <a:defRPr sz="750"/>
            </a:lvl3pPr>
            <a:lvl4pPr marL="1028694" indent="0">
              <a:buNone/>
              <a:defRPr sz="675"/>
            </a:lvl4pPr>
            <a:lvl5pPr marL="1371592" indent="0">
              <a:buNone/>
              <a:defRPr sz="675"/>
            </a:lvl5pPr>
            <a:lvl6pPr marL="1714490" indent="0">
              <a:buNone/>
              <a:defRPr sz="675"/>
            </a:lvl6pPr>
            <a:lvl7pPr marL="2057388" indent="0">
              <a:buNone/>
              <a:defRPr sz="675"/>
            </a:lvl7pPr>
            <a:lvl8pPr marL="2400286" indent="0">
              <a:buNone/>
              <a:defRPr sz="675"/>
            </a:lvl8pPr>
            <a:lvl9pPr marL="2743185" indent="0">
              <a:buNone/>
              <a:defRPr sz="675"/>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E4C4F3DB-5AF4-450B-ADC0-F1BD068CCCF7}" type="datetimeFigureOut">
              <a:rPr lang="de-DE" smtClean="0"/>
              <a:t>14.10.2024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13E742C-D4F9-4687-8909-CC6698D93977}" type="slidenum">
              <a:rPr lang="de-DE" smtClean="0"/>
              <a:t>‹Nr.›</a:t>
            </a:fld>
            <a:endParaRPr lang="de-DE"/>
          </a:p>
        </p:txBody>
      </p:sp>
    </p:spTree>
    <p:extLst>
      <p:ext uri="{BB962C8B-B14F-4D97-AF65-F5344CB8AC3E}">
        <p14:creationId xmlns:p14="http://schemas.microsoft.com/office/powerpoint/2010/main" val="1677560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bg>
      <p:bgPr>
        <a:solidFill>
          <a:srgbClr val="3D545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1048" y="727527"/>
            <a:ext cx="3639741" cy="1617163"/>
          </a:xfrm>
        </p:spPr>
        <p:txBody>
          <a:bodyPr anchor="b">
            <a:normAutofit/>
          </a:bodyPr>
          <a:lstStyle>
            <a:lvl1pPr algn="l">
              <a:defRPr sz="1800" b="0"/>
            </a:lvl1pPr>
          </a:lstStyle>
          <a:p>
            <a:r>
              <a:rPr lang="de-DE"/>
              <a:t>Titelmasterformat durch Klicken bearbeiten</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050"/>
            </a:lvl1pPr>
          </a:lstStyle>
          <a:p>
            <a:r>
              <a:rPr lang="de-DE"/>
              <a:t>Bild durch Klicken auf Symbol hinzufügen</a:t>
            </a:r>
            <a:endParaRPr lang="en-US" dirty="0"/>
          </a:p>
        </p:txBody>
      </p:sp>
      <p:sp>
        <p:nvSpPr>
          <p:cNvPr id="4" name="Text Placeholder 3"/>
          <p:cNvSpPr>
            <a:spLocks noGrp="1"/>
          </p:cNvSpPr>
          <p:nvPr>
            <p:ph type="body" sz="half" idx="2"/>
          </p:nvPr>
        </p:nvSpPr>
        <p:spPr>
          <a:xfrm>
            <a:off x="611048" y="2344684"/>
            <a:ext cx="3639741" cy="3516365"/>
          </a:xfrm>
        </p:spPr>
        <p:txBody>
          <a:bodyPr anchor="t">
            <a:normAutofit/>
          </a:bodyPr>
          <a:lstStyle>
            <a:lvl1pPr marL="0" indent="0">
              <a:buNone/>
              <a:defRPr sz="900"/>
            </a:lvl1pPr>
            <a:lvl2pPr marL="342898" indent="0">
              <a:buNone/>
              <a:defRPr sz="900"/>
            </a:lvl2pPr>
            <a:lvl3pPr marL="685796" indent="0">
              <a:buNone/>
              <a:defRPr sz="750"/>
            </a:lvl3pPr>
            <a:lvl4pPr marL="1028694" indent="0">
              <a:buNone/>
              <a:defRPr sz="675"/>
            </a:lvl4pPr>
            <a:lvl5pPr marL="1371592" indent="0">
              <a:buNone/>
              <a:defRPr sz="675"/>
            </a:lvl5pPr>
            <a:lvl6pPr marL="1714490" indent="0">
              <a:buNone/>
              <a:defRPr sz="675"/>
            </a:lvl6pPr>
            <a:lvl7pPr marL="2057388" indent="0">
              <a:buNone/>
              <a:defRPr sz="675"/>
            </a:lvl7pPr>
            <a:lvl8pPr marL="2400286" indent="0">
              <a:buNone/>
              <a:defRPr sz="675"/>
            </a:lvl8pPr>
            <a:lvl9pPr marL="2743185" indent="0">
              <a:buNone/>
              <a:defRPr sz="675"/>
            </a:lvl9pPr>
          </a:lstStyle>
          <a:p>
            <a:pPr lvl="0"/>
            <a:r>
              <a:rPr lang="de-DE"/>
              <a:t>Formatvorlagen des Textmasters bearbeiten</a:t>
            </a:r>
          </a:p>
        </p:txBody>
      </p:sp>
      <p:sp>
        <p:nvSpPr>
          <p:cNvPr id="5" name="Date Placeholder 4"/>
          <p:cNvSpPr>
            <a:spLocks noGrp="1"/>
          </p:cNvSpPr>
          <p:nvPr>
            <p:ph type="dt" sz="half" idx="10"/>
          </p:nvPr>
        </p:nvSpPr>
        <p:spPr>
          <a:xfrm>
            <a:off x="2914360" y="6041367"/>
            <a:ext cx="732659" cy="365125"/>
          </a:xfrm>
        </p:spPr>
        <p:txBody>
          <a:bodyPr/>
          <a:lstStyle/>
          <a:p>
            <a:fld id="{E4C4F3DB-5AF4-450B-ADC0-F1BD068CCCF7}" type="datetimeFigureOut">
              <a:rPr lang="de-DE" smtClean="0"/>
              <a:t>14.10.2024</a:t>
            </a:fld>
            <a:endParaRPr lang="de-DE"/>
          </a:p>
        </p:txBody>
      </p:sp>
      <p:sp>
        <p:nvSpPr>
          <p:cNvPr id="6" name="Footer Placeholder 5"/>
          <p:cNvSpPr>
            <a:spLocks noGrp="1"/>
          </p:cNvSpPr>
          <p:nvPr>
            <p:ph type="ftr" sz="quarter" idx="11"/>
          </p:nvPr>
        </p:nvSpPr>
        <p:spPr>
          <a:xfrm>
            <a:off x="442798" y="6041367"/>
            <a:ext cx="2471560" cy="365125"/>
          </a:xfrm>
        </p:spPr>
        <p:txBody>
          <a:bodyPr/>
          <a:lstStyle/>
          <a:p>
            <a:endParaRPr lang="de-DE"/>
          </a:p>
        </p:txBody>
      </p:sp>
      <p:sp>
        <p:nvSpPr>
          <p:cNvPr id="7" name="Slide Number Placeholder 6"/>
          <p:cNvSpPr>
            <a:spLocks noGrp="1"/>
          </p:cNvSpPr>
          <p:nvPr>
            <p:ph type="sldNum" sz="quarter" idx="12"/>
          </p:nvPr>
        </p:nvSpPr>
        <p:spPr>
          <a:xfrm>
            <a:off x="3647018" y="5915893"/>
            <a:ext cx="796616" cy="490599"/>
          </a:xfrm>
        </p:spPr>
        <p:txBody>
          <a:bodyPr/>
          <a:lstStyle/>
          <a:p>
            <a:fld id="{613E742C-D4F9-4687-8909-CC6698D93977}" type="slidenum">
              <a:rPr lang="de-DE" smtClean="0"/>
              <a:t>‹Nr.›</a:t>
            </a:fld>
            <a:endParaRPr lang="de-DE"/>
          </a:p>
        </p:txBody>
      </p:sp>
    </p:spTree>
    <p:extLst>
      <p:ext uri="{BB962C8B-B14F-4D97-AF65-F5344CB8AC3E}">
        <p14:creationId xmlns:p14="http://schemas.microsoft.com/office/powerpoint/2010/main" val="2501624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7502" y="447188"/>
            <a:ext cx="7928999"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de-DE"/>
              <a:t>Titelmasterformat durch Klicken bearbeiten</a:t>
            </a:r>
            <a:endParaRPr lang="en-US" dirty="0"/>
          </a:p>
        </p:txBody>
      </p:sp>
      <p:sp>
        <p:nvSpPr>
          <p:cNvPr id="3" name="Text Placeholder 2"/>
          <p:cNvSpPr>
            <a:spLocks noGrp="1"/>
          </p:cNvSpPr>
          <p:nvPr>
            <p:ph type="body" idx="1"/>
          </p:nvPr>
        </p:nvSpPr>
        <p:spPr>
          <a:xfrm>
            <a:off x="607500" y="2184404"/>
            <a:ext cx="7922464"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Footer Placeholder 4"/>
          <p:cNvSpPr>
            <a:spLocks noGrp="1"/>
          </p:cNvSpPr>
          <p:nvPr>
            <p:ph type="ftr" sz="quarter" idx="3"/>
          </p:nvPr>
        </p:nvSpPr>
        <p:spPr>
          <a:xfrm>
            <a:off x="338636" y="6041367"/>
            <a:ext cx="6483240" cy="365125"/>
          </a:xfrm>
          <a:prstGeom prst="rect">
            <a:avLst/>
          </a:prstGeom>
        </p:spPr>
        <p:txBody>
          <a:bodyPr vert="horz" lIns="91440" tIns="45720" rIns="91440" bIns="45720" rtlCol="0" anchor="b"/>
          <a:lstStyle>
            <a:lvl1pPr algn="l">
              <a:defRPr sz="675">
                <a:solidFill>
                  <a:schemeClr val="tx1"/>
                </a:solidFill>
              </a:defRPr>
            </a:lvl1pPr>
          </a:lstStyle>
          <a:p>
            <a:endParaRPr lang="de-DE"/>
          </a:p>
        </p:txBody>
      </p:sp>
      <p:sp>
        <p:nvSpPr>
          <p:cNvPr id="4" name="Date Placeholder 3"/>
          <p:cNvSpPr>
            <a:spLocks noGrp="1"/>
          </p:cNvSpPr>
          <p:nvPr>
            <p:ph type="dt" sz="half" idx="2"/>
          </p:nvPr>
        </p:nvSpPr>
        <p:spPr>
          <a:xfrm>
            <a:off x="7000969" y="6041367"/>
            <a:ext cx="1007780" cy="365125"/>
          </a:xfrm>
          <a:prstGeom prst="rect">
            <a:avLst/>
          </a:prstGeom>
        </p:spPr>
        <p:txBody>
          <a:bodyPr vert="horz" lIns="91440" tIns="45720" rIns="91440" bIns="45720" rtlCol="0" anchor="b"/>
          <a:lstStyle>
            <a:lvl1pPr algn="r">
              <a:defRPr sz="675">
                <a:solidFill>
                  <a:schemeClr val="tx1"/>
                </a:solidFill>
              </a:defRPr>
            </a:lvl1pPr>
          </a:lstStyle>
          <a:p>
            <a:fld id="{E4C4F3DB-5AF4-450B-ADC0-F1BD068CCCF7}" type="datetimeFigureOut">
              <a:rPr lang="de-DE" smtClean="0"/>
              <a:t>14.10.2024</a:t>
            </a:fld>
            <a:endParaRPr lang="de-DE"/>
          </a:p>
        </p:txBody>
      </p:sp>
      <p:sp>
        <p:nvSpPr>
          <p:cNvPr id="6" name="Slide Number Placeholder 5"/>
          <p:cNvSpPr>
            <a:spLocks noGrp="1"/>
          </p:cNvSpPr>
          <p:nvPr>
            <p:ph type="sldNum" sz="quarter" idx="4"/>
          </p:nvPr>
        </p:nvSpPr>
        <p:spPr>
          <a:xfrm>
            <a:off x="8008751" y="5915893"/>
            <a:ext cx="796616" cy="490599"/>
          </a:xfrm>
          <a:prstGeom prst="rect">
            <a:avLst/>
          </a:prstGeom>
        </p:spPr>
        <p:txBody>
          <a:bodyPr vert="horz" lIns="91440" tIns="45720" rIns="91440" bIns="10800" rtlCol="0" anchor="b"/>
          <a:lstStyle>
            <a:lvl1pPr algn="r">
              <a:defRPr sz="1500">
                <a:solidFill>
                  <a:schemeClr val="accent1"/>
                </a:solidFill>
              </a:defRPr>
            </a:lvl1pPr>
          </a:lstStyle>
          <a:p>
            <a:fld id="{613E742C-D4F9-4687-8909-CC6698D93977}" type="slidenum">
              <a:rPr lang="de-DE" smtClean="0"/>
              <a:t>‹Nr.›</a:t>
            </a:fld>
            <a:endParaRPr lang="de-DE"/>
          </a:p>
        </p:txBody>
      </p:sp>
    </p:spTree>
    <p:extLst>
      <p:ext uri="{BB962C8B-B14F-4D97-AF65-F5344CB8AC3E}">
        <p14:creationId xmlns:p14="http://schemas.microsoft.com/office/powerpoint/2010/main" val="2272848575"/>
      </p:ext>
    </p:extLst>
  </p:cSld>
  <p:clrMap bg1="dk1" tx1="lt1" bg2="dk2" tx2="lt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Lst>
  <p:txStyles>
    <p:titleStyle>
      <a:lvl1pPr algn="l" defTabSz="342898" rtl="0" eaLnBrk="1" latinLnBrk="0" hangingPunct="1">
        <a:spcBef>
          <a:spcPct val="0"/>
        </a:spcBef>
        <a:buNone/>
        <a:defRPr sz="3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4" indent="-257174" algn="l" defTabSz="342898" rtl="0" eaLnBrk="1" latinLnBrk="0" hangingPunct="1">
        <a:spcBef>
          <a:spcPct val="20000"/>
        </a:spcBef>
        <a:spcAft>
          <a:spcPts val="450"/>
        </a:spcAft>
        <a:buClr>
          <a:schemeClr val="accent1"/>
        </a:buClr>
        <a:buFont typeface="Wingdings 2" charset="2"/>
        <a:buChar char=""/>
        <a:defRPr sz="1350" kern="1200">
          <a:solidFill>
            <a:schemeClr val="tx1"/>
          </a:solidFill>
          <a:latin typeface="+mn-lt"/>
          <a:ea typeface="+mn-ea"/>
          <a:cs typeface="+mn-cs"/>
        </a:defRPr>
      </a:lvl1pPr>
      <a:lvl2pPr marL="557210" indent="-214312" algn="l" defTabSz="342898" rtl="0" eaLnBrk="1" latinLnBrk="0" hangingPunct="1">
        <a:spcBef>
          <a:spcPct val="20000"/>
        </a:spcBef>
        <a:spcAft>
          <a:spcPts val="450"/>
        </a:spcAft>
        <a:buClr>
          <a:schemeClr val="accent1"/>
        </a:buClr>
        <a:buFont typeface="Wingdings 2" charset="2"/>
        <a:buChar char=""/>
        <a:defRPr sz="1200" kern="1200">
          <a:solidFill>
            <a:schemeClr val="tx1"/>
          </a:solidFill>
          <a:latin typeface="+mn-lt"/>
          <a:ea typeface="+mn-ea"/>
          <a:cs typeface="+mn-cs"/>
        </a:defRPr>
      </a:lvl2pPr>
      <a:lvl3pPr marL="857245" indent="-171449" algn="l" defTabSz="342898" rtl="0" eaLnBrk="1" latinLnBrk="0" hangingPunct="1">
        <a:spcBef>
          <a:spcPct val="20000"/>
        </a:spcBef>
        <a:spcAft>
          <a:spcPts val="450"/>
        </a:spcAft>
        <a:buClr>
          <a:schemeClr val="accent1"/>
        </a:buClr>
        <a:buFont typeface="Wingdings 2" charset="2"/>
        <a:buChar char=""/>
        <a:defRPr sz="1050" kern="1200">
          <a:solidFill>
            <a:schemeClr val="tx1"/>
          </a:solidFill>
          <a:latin typeface="+mn-lt"/>
          <a:ea typeface="+mn-ea"/>
          <a:cs typeface="+mn-cs"/>
        </a:defRPr>
      </a:lvl3pPr>
      <a:lvl4pPr marL="1200143" indent="-171449" algn="l" defTabSz="342898"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4pPr>
      <a:lvl5pPr marL="1543041" indent="-171449" algn="l" defTabSz="342898"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5pPr>
      <a:lvl6pPr marL="1799990" indent="-171449" algn="l" defTabSz="342898"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6pPr>
      <a:lvl7pPr marL="2099988" indent="-171449" algn="l" defTabSz="342898"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7pPr>
      <a:lvl8pPr marL="2399986" indent="-171449" algn="l" defTabSz="342898"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8pPr>
      <a:lvl9pPr marL="2699984" indent="-171449" algn="l" defTabSz="342898"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9pPr>
    </p:bodyStyle>
    <p:otherStyle>
      <a:defPPr>
        <a:defRPr lang="en-US"/>
      </a:defPPr>
      <a:lvl1pPr marL="0" algn="l" defTabSz="342898" rtl="0" eaLnBrk="1" latinLnBrk="0" hangingPunct="1">
        <a:defRPr sz="1350" kern="1200">
          <a:solidFill>
            <a:schemeClr val="tx1"/>
          </a:solidFill>
          <a:latin typeface="+mn-lt"/>
          <a:ea typeface="+mn-ea"/>
          <a:cs typeface="+mn-cs"/>
        </a:defRPr>
      </a:lvl1pPr>
      <a:lvl2pPr marL="342898" algn="l" defTabSz="342898" rtl="0" eaLnBrk="1" latinLnBrk="0" hangingPunct="1">
        <a:defRPr sz="1350" kern="1200">
          <a:solidFill>
            <a:schemeClr val="tx1"/>
          </a:solidFill>
          <a:latin typeface="+mn-lt"/>
          <a:ea typeface="+mn-ea"/>
          <a:cs typeface="+mn-cs"/>
        </a:defRPr>
      </a:lvl2pPr>
      <a:lvl3pPr marL="685796" algn="l" defTabSz="342898" rtl="0" eaLnBrk="1" latinLnBrk="0" hangingPunct="1">
        <a:defRPr sz="1350" kern="1200">
          <a:solidFill>
            <a:schemeClr val="tx1"/>
          </a:solidFill>
          <a:latin typeface="+mn-lt"/>
          <a:ea typeface="+mn-ea"/>
          <a:cs typeface="+mn-cs"/>
        </a:defRPr>
      </a:lvl3pPr>
      <a:lvl4pPr marL="1028694" algn="l" defTabSz="342898" rtl="0" eaLnBrk="1" latinLnBrk="0" hangingPunct="1">
        <a:defRPr sz="1350" kern="1200">
          <a:solidFill>
            <a:schemeClr val="tx1"/>
          </a:solidFill>
          <a:latin typeface="+mn-lt"/>
          <a:ea typeface="+mn-ea"/>
          <a:cs typeface="+mn-cs"/>
        </a:defRPr>
      </a:lvl4pPr>
      <a:lvl5pPr marL="1371592" algn="l" defTabSz="342898" rtl="0" eaLnBrk="1" latinLnBrk="0" hangingPunct="1">
        <a:defRPr sz="1350" kern="1200">
          <a:solidFill>
            <a:schemeClr val="tx1"/>
          </a:solidFill>
          <a:latin typeface="+mn-lt"/>
          <a:ea typeface="+mn-ea"/>
          <a:cs typeface="+mn-cs"/>
        </a:defRPr>
      </a:lvl5pPr>
      <a:lvl6pPr marL="1714490" algn="l" defTabSz="342898" rtl="0" eaLnBrk="1" latinLnBrk="0" hangingPunct="1">
        <a:defRPr sz="1350" kern="1200">
          <a:solidFill>
            <a:schemeClr val="tx1"/>
          </a:solidFill>
          <a:latin typeface="+mn-lt"/>
          <a:ea typeface="+mn-ea"/>
          <a:cs typeface="+mn-cs"/>
        </a:defRPr>
      </a:lvl6pPr>
      <a:lvl7pPr marL="2057388" algn="l" defTabSz="342898" rtl="0" eaLnBrk="1" latinLnBrk="0" hangingPunct="1">
        <a:defRPr sz="1350" kern="1200">
          <a:solidFill>
            <a:schemeClr val="tx1"/>
          </a:solidFill>
          <a:latin typeface="+mn-lt"/>
          <a:ea typeface="+mn-ea"/>
          <a:cs typeface="+mn-cs"/>
        </a:defRPr>
      </a:lvl7pPr>
      <a:lvl8pPr marL="2400286" algn="l" defTabSz="342898" rtl="0" eaLnBrk="1" latinLnBrk="0" hangingPunct="1">
        <a:defRPr sz="1350" kern="1200">
          <a:solidFill>
            <a:schemeClr val="tx1"/>
          </a:solidFill>
          <a:latin typeface="+mn-lt"/>
          <a:ea typeface="+mn-ea"/>
          <a:cs typeface="+mn-cs"/>
        </a:defRPr>
      </a:lvl8pPr>
      <a:lvl9pPr marL="2743185" algn="l" defTabSz="342898"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0.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tk.de/techniker/magazin/sport/spezial/radfahren/sieben-gruende-warum-kinder-fahrradfahren-sollten-2106316?tkcm=aaus" TargetMode="External"/><Relationship Id="rId5" Type="http://schemas.openxmlformats.org/officeDocument/2006/relationships/hyperlink" Target="https://www.adfc-bw.de/radzurarbeit/einspar-rechner" TargetMode="External"/><Relationship Id="rId4" Type="http://schemas.openxmlformats.org/officeDocument/2006/relationships/hyperlink" Target="https://co2challenge.net/2022/03/05/challenge-4-fit-ins-fahrradies/" TargetMode="External"/><Relationship Id="rId9" Type="http://schemas.microsoft.com/office/2007/relationships/hdphoto" Target="../media/hdphoto2.wdp"/></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1.pn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www.umweltbundesamt.de/bild/vergleich-der-durchschnittlichen-emissionen-0" TargetMode="External"/><Relationship Id="rId4" Type="http://schemas.openxmlformats.org/officeDocument/2006/relationships/hyperlink" Target="https://www.youtube.com/watch?v=Auky8CGiU34&amp;list=PLd2kshRyXxRSHLbnGkQiZ-x6eSyx2M32e&amp;index=5"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www.youtube.com/watch?v=pzffi0onHi0" TargetMode="External"/><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youtube.com/watch?v=MEH9VpEIAZA" TargetMode="External"/><Relationship Id="rId5" Type="http://schemas.openxmlformats.org/officeDocument/2006/relationships/hyperlink" Target="https://www.youtube.com/watch?v=Yfevc6hRu0E" TargetMode="External"/><Relationship Id="rId10" Type="http://schemas.openxmlformats.org/officeDocument/2006/relationships/image" Target="../media/image8.png"/><Relationship Id="rId4" Type="http://schemas.openxmlformats.org/officeDocument/2006/relationships/hyperlink" Target="https://www.kindersache.de/bereiche/wissen/natur-und-mensch/vegetarisch-und-vegan-ernaehrung-ohne-fleisch" TargetMode="External"/><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www.giga.de/artikel/android-bildschirmzeit-anzeigen-und-begrenzen-so-gehts/" TargetMode="External"/><Relationship Id="rId7"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www.streaming-co2-rechner.ch/" TargetMode="External"/><Relationship Id="rId10" Type="http://schemas.openxmlformats.org/officeDocument/2006/relationships/image" Target="../media/image32.png"/><Relationship Id="rId4" Type="http://schemas.openxmlformats.org/officeDocument/2006/relationships/hyperlink" Target="https://support.apple.com/de-de/HT208982#:~:text=Bildschirmzeit%20aktivieren%201%20Gehe%20zu%20%22Einstellungen%22%20%3E%20%22Bildschirmzeit%22.,W%C3%A4hle%20%22Mein%20%5BGer%C3%A4t%5D%22%20bzw.%20%22%20%5BGer%C3%A4t%5D%20meines%20Kindes%22." TargetMode="External"/><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hyperlink" Target="https://www.nabu.de/imperia/md/content/nabude/konsumressourcenmuell/211025-nabu-factsheet_verpackungsvergleiche.pdf" TargetMode="External"/><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EYoz-3No-54"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8.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hyperlink" Target="https://www.bund-bawue.de/tipps/detail/tip/wassersparen-in-bad-und-toilette/"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3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7.png"/><Relationship Id="rId7"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hyperlink" Target="https://www.smarticular.net/alternativen-zu-palmoel-produkten/" TargetMode="External"/><Relationship Id="rId4" Type="http://schemas.openxmlformats.org/officeDocument/2006/relationships/hyperlink" Target="https://www.codecheck.info/"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hyperlink" Target="https://co2challenge.net/quiz/"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jpeg"/><Relationship Id="rId10" Type="http://schemas.openxmlformats.org/officeDocument/2006/relationships/image" Target="../media/image47.png"/><Relationship Id="rId4" Type="http://schemas.openxmlformats.org/officeDocument/2006/relationships/hyperlink" Target="https://co2challenge.net/schulchallenge/teilnahmebedingungen-schulchallenge/" TargetMode="External"/><Relationship Id="rId9" Type="http://schemas.openxmlformats.org/officeDocument/2006/relationships/image" Target="../media/image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zdf.de/kinder/logo/es-klimawandel-100.html" TargetMode="External"/><Relationship Id="rId7" Type="http://schemas.openxmlformats.org/officeDocument/2006/relationships/hyperlink" Target="https://www.zdf.de/kinder/klimawande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www.zdf.de/kinder/logo/erklaerstueck-co2-verursacher-102.html"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21.png"/><Relationship Id="rId4" Type="http://schemas.openxmlformats.org/officeDocument/2006/relationships/diagramLayout" Target="../diagrams/layout1.xml"/><Relationship Id="rId9"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klima-arena-jugend.co2-rechner.de/de_DE/start#panel-calc" TargetMode="External"/><Relationship Id="rId10" Type="http://schemas.microsoft.com/office/2007/relationships/hdphoto" Target="../media/hdphoto3.wdp"/><Relationship Id="rId4" Type="http://schemas.openxmlformats.org/officeDocument/2006/relationships/hyperlink" Target="https://co2challenge.net/2022/03/02/challenge-1-verwische-deine-spuren/" TargetMode="External"/><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atiptap.org/wasserwissen/5-gruende-fuer-leitungswasser/" TargetMode="External"/><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atiptap.org/trinkwasserrechner/?litres=2" TargetMode="External"/><Relationship Id="rId10" Type="http://schemas.openxmlformats.org/officeDocument/2006/relationships/image" Target="../media/image26.png"/><Relationship Id="rId4" Type="http://schemas.openxmlformats.org/officeDocument/2006/relationships/hyperlink" Target="https://atiptap.org/projekte/trinkwasser-projekte-in-deutschland/die-besserwasser/" TargetMode="External"/><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07501" y="3940844"/>
            <a:ext cx="7929000" cy="1647826"/>
          </a:xfrm>
          <a:solidFill>
            <a:srgbClr val="FFC000"/>
          </a:solidFill>
          <a:ln w="76200">
            <a:solidFill>
              <a:srgbClr val="C00000"/>
            </a:solidFill>
          </a:ln>
        </p:spPr>
        <p:txBody>
          <a:bodyPr/>
          <a:lstStyle/>
          <a:p>
            <a:pPr algn="ctr"/>
            <a:r>
              <a:rPr lang="de-DE" sz="2800" dirty="0">
                <a:solidFill>
                  <a:srgbClr val="3D545F"/>
                </a:solidFill>
              </a:rPr>
              <a:t>Bitte zuerst die Handreichung für Lehrkräfte lesen. Sie enthält Informationen zum Vorgehen und zur Bearbeitung. </a:t>
            </a:r>
          </a:p>
        </p:txBody>
      </p:sp>
      <p:sp>
        <p:nvSpPr>
          <p:cNvPr id="4" name="Titel 1"/>
          <p:cNvSpPr txBox="1">
            <a:spLocks/>
          </p:cNvSpPr>
          <p:nvPr/>
        </p:nvSpPr>
        <p:spPr>
          <a:xfrm>
            <a:off x="1957388" y="5762625"/>
            <a:ext cx="5229226" cy="838202"/>
          </a:xfrm>
          <a:prstGeom prst="rect">
            <a:avLst/>
          </a:prstGeom>
          <a:solidFill>
            <a:srgbClr val="FFC000"/>
          </a:solidFill>
          <a:ln w="76200">
            <a:solidFill>
              <a:srgbClr val="C00000"/>
            </a:solidFill>
          </a:ln>
          <a:effectLst>
            <a:outerShdw blurRad="50800" dir="14400000">
              <a:srgbClr val="000000">
                <a:alpha val="60000"/>
              </a:srgbClr>
            </a:outerShdw>
          </a:effectLst>
        </p:spPr>
        <p:txBody>
          <a:bodyPr vert="horz" lIns="91440" tIns="45720" rIns="91440" bIns="45720" rtlCol="0" anchor="b">
            <a:noAutofit/>
          </a:bodyPr>
          <a:lstStyle>
            <a:lvl1pPr algn="l" defTabSz="342898" rtl="0" eaLnBrk="1" latinLnBrk="0" hangingPunct="1">
              <a:spcBef>
                <a:spcPct val="0"/>
              </a:spcBef>
              <a:buNone/>
              <a:defRPr sz="405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de-DE" sz="2800" dirty="0">
                <a:solidFill>
                  <a:srgbClr val="3D545F"/>
                </a:solidFill>
              </a:rPr>
              <a:t>Diese Folie löschen.</a:t>
            </a:r>
          </a:p>
        </p:txBody>
      </p:sp>
    </p:spTree>
    <p:extLst>
      <p:ext uri="{BB962C8B-B14F-4D97-AF65-F5344CB8AC3E}">
        <p14:creationId xmlns:p14="http://schemas.microsoft.com/office/powerpoint/2010/main" val="14669932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3"/>
          <a:stretch>
            <a:fillRect/>
          </a:stretch>
        </p:blipFill>
        <p:spPr>
          <a:xfrm>
            <a:off x="227302" y="232561"/>
            <a:ext cx="1263705" cy="1260000"/>
          </a:xfrm>
          <a:prstGeom prst="ellipse">
            <a:avLst/>
          </a:prstGeom>
          <a:ln w="76200">
            <a:solidFill>
              <a:srgbClr val="EE7C00"/>
            </a:solidFill>
          </a:ln>
        </p:spPr>
      </p:pic>
      <p:sp>
        <p:nvSpPr>
          <p:cNvPr id="2" name="Titel 1"/>
          <p:cNvSpPr>
            <a:spLocks noGrp="1"/>
          </p:cNvSpPr>
          <p:nvPr>
            <p:ph type="title"/>
          </p:nvPr>
        </p:nvSpPr>
        <p:spPr>
          <a:xfrm>
            <a:off x="1599291" y="232561"/>
            <a:ext cx="7544711" cy="1641506"/>
          </a:xfrm>
          <a:noFill/>
          <a:ln>
            <a:noFill/>
          </a:ln>
          <a:effectLst/>
        </p:spPr>
        <p:txBody>
          <a:bodyPr anchor="t" anchorCtr="0"/>
          <a:lstStyle/>
          <a:p>
            <a:r>
              <a:rPr lang="de-DE" sz="3200" dirty="0">
                <a:solidFill>
                  <a:schemeClr val="tx1"/>
                </a:solidFill>
              </a:rPr>
              <a:t>Fit ins Fahrradies</a:t>
            </a:r>
            <a:br>
              <a:rPr lang="de-DE" sz="3200" dirty="0">
                <a:solidFill>
                  <a:schemeClr val="tx1"/>
                </a:solidFill>
              </a:rPr>
            </a:br>
            <a:r>
              <a:rPr lang="de-DE" sz="1600" dirty="0">
                <a:solidFill>
                  <a:schemeClr val="tx1"/>
                </a:solidFill>
              </a:rPr>
              <a:t>CHALLENGE: </a:t>
            </a:r>
            <a:br>
              <a:rPr lang="de-DE" sz="1600" dirty="0">
                <a:solidFill>
                  <a:schemeClr val="tx1"/>
                </a:solidFill>
              </a:rPr>
            </a:br>
            <a:r>
              <a:rPr lang="de-DE" sz="1600" dirty="0">
                <a:solidFill>
                  <a:srgbClr val="EE7C00"/>
                </a:solidFill>
              </a:rPr>
              <a:t>Mach dein Fahrrad fit für die neue Saison</a:t>
            </a:r>
          </a:p>
        </p:txBody>
      </p:sp>
      <p:sp>
        <p:nvSpPr>
          <p:cNvPr id="3" name="Inhaltsplatzhalter 2"/>
          <p:cNvSpPr>
            <a:spLocks noGrp="1"/>
          </p:cNvSpPr>
          <p:nvPr>
            <p:ph idx="1"/>
          </p:nvPr>
        </p:nvSpPr>
        <p:spPr>
          <a:xfrm>
            <a:off x="614035" y="2499013"/>
            <a:ext cx="7976512" cy="3854664"/>
          </a:xfrm>
        </p:spPr>
        <p:txBody>
          <a:bodyPr>
            <a:noAutofit/>
          </a:bodyPr>
          <a:lstStyle/>
          <a:p>
            <a:pPr marL="0" indent="0">
              <a:buNone/>
            </a:pPr>
            <a:r>
              <a:rPr lang="de-DE" sz="1100" dirty="0"/>
              <a:t>Eine Anleitung, wie du Schritt für Schritt dein Fahrrad fit für die neue Fahrradsaison machst findest du unter </a:t>
            </a:r>
            <a:r>
              <a:rPr lang="de-DE" sz="1100" dirty="0">
                <a:hlinkClick r:id="rId4"/>
              </a:rPr>
              <a:t>https://co2challenge.net/2022/03/05/challenge-4-fit-ins-fahrradies/</a:t>
            </a:r>
            <a:r>
              <a:rPr lang="de-DE" sz="1100" dirty="0"/>
              <a:t>. Am Ende der Seite besteht zusätzlich die Möglichkeit einen bebilderten Flyer mit Anleitung herunterzuladen. Solltest du kein Fahrrad haben, dann schließe dich doch mit deinem Freund oder deiner Freundin zusammen und bearbeitet die Challenge zusammen.</a:t>
            </a:r>
          </a:p>
          <a:p>
            <a:pPr marL="0" indent="0">
              <a:buNone/>
            </a:pPr>
            <a:r>
              <a:rPr lang="de-DE" sz="1100" dirty="0"/>
              <a:t>Weitere Informationen findest du auf der Seite vom Allgemeinen Fahrrad Club (ADFC) oder dem Verkehrsclub Deutschland (VCD). </a:t>
            </a:r>
          </a:p>
          <a:p>
            <a:pPr marL="0" indent="0">
              <a:buNone/>
            </a:pPr>
            <a:endParaRPr lang="de-DE" sz="1100" dirty="0"/>
          </a:p>
          <a:p>
            <a:pPr marL="0" indent="0">
              <a:buNone/>
            </a:pPr>
            <a:r>
              <a:rPr lang="de-DE" sz="1100" dirty="0">
                <a:solidFill>
                  <a:srgbClr val="EE7C00"/>
                </a:solidFill>
              </a:rPr>
              <a:t>Aufgabe</a:t>
            </a:r>
          </a:p>
          <a:p>
            <a:pPr marL="342900" indent="-342900">
              <a:buFont typeface="+mj-lt"/>
              <a:buAutoNum type="arabicPeriod"/>
            </a:pPr>
            <a:r>
              <a:rPr lang="de-DE" sz="1100" dirty="0"/>
              <a:t>Dokumentiere deine Arbeit an deinem Fahrrad mit Bildern oder einem kurzen Video. Füge deine Materialien hier auf der Seite ein und erstelle eine kurze Dokumentation oder ein kurzes </a:t>
            </a:r>
            <a:r>
              <a:rPr lang="de-DE" sz="1100" dirty="0" err="1"/>
              <a:t>Videotutorial</a:t>
            </a:r>
            <a:r>
              <a:rPr lang="de-DE" sz="1100" dirty="0"/>
              <a:t>. </a:t>
            </a:r>
          </a:p>
          <a:p>
            <a:pPr marL="342900" indent="-342900">
              <a:buFont typeface="+mj-lt"/>
              <a:buAutoNum type="arabicPeriod"/>
            </a:pPr>
            <a:r>
              <a:rPr lang="de-DE" sz="1100" dirty="0">
                <a:sym typeface="Wingdings" panose="05000000000000000000" pitchFamily="2" charset="2"/>
              </a:rPr>
              <a:t>Berechne, wie viel CO</a:t>
            </a:r>
            <a:r>
              <a:rPr lang="de-DE" sz="1100" baseline="-25000" dirty="0"/>
              <a:t>2</a:t>
            </a:r>
            <a:r>
              <a:rPr lang="de-DE" sz="1100" dirty="0">
                <a:sym typeface="Wingdings" panose="05000000000000000000" pitchFamily="2" charset="2"/>
              </a:rPr>
              <a:t> und Geld du sparen kannst, wenn du deine Alltagswege mit dem Fahrrad statt mit dem Auto zurücklegst. Um eine aussagkräftige Zahl zu ermitteln, berechne die Zahl für einen Monat. Hierfür musst du die zurückgelegten Kilometer zusammenzählen, die du zur Schule, zum Verein, zu Freunden etc. zurücklegst. </a:t>
            </a:r>
          </a:p>
          <a:p>
            <a:pPr lvl="1">
              <a:buFont typeface="Wingdings" panose="05000000000000000000" pitchFamily="2" charset="2"/>
              <a:buChar char="à"/>
            </a:pPr>
            <a:r>
              <a:rPr lang="de-DE" sz="1050" dirty="0" smtClean="0">
                <a:sym typeface="Wingdings" panose="05000000000000000000" pitchFamily="2" charset="2"/>
              </a:rPr>
              <a:t>Nutze </a:t>
            </a:r>
            <a:r>
              <a:rPr lang="de-DE" sz="1050" dirty="0">
                <a:sym typeface="Wingdings" panose="05000000000000000000" pitchFamily="2" charset="2"/>
              </a:rPr>
              <a:t>den Rechner unter: </a:t>
            </a:r>
            <a:r>
              <a:rPr lang="de-DE" sz="1050" dirty="0">
                <a:sym typeface="Wingdings" panose="05000000000000000000" pitchFamily="2" charset="2"/>
                <a:hlinkClick r:id="rId5"/>
              </a:rPr>
              <a:t>https://www.adfc-bw.de/radzurarbeit/einspar-rechner</a:t>
            </a:r>
            <a:r>
              <a:rPr lang="de-DE" sz="1050" dirty="0">
                <a:sym typeface="Wingdings" panose="05000000000000000000" pitchFamily="2" charset="2"/>
              </a:rPr>
              <a:t> </a:t>
            </a:r>
            <a:endParaRPr lang="de-DE" sz="1050" dirty="0" smtClean="0">
              <a:sym typeface="Wingdings" panose="05000000000000000000" pitchFamily="2" charset="2"/>
            </a:endParaRPr>
          </a:p>
          <a:p>
            <a:pPr marL="342898" lvl="1" indent="0">
              <a:buNone/>
            </a:pPr>
            <a:endParaRPr lang="de-DE" sz="1050" dirty="0" smtClean="0">
              <a:sym typeface="Wingdings" panose="05000000000000000000" pitchFamily="2" charset="2"/>
            </a:endParaRPr>
          </a:p>
          <a:p>
            <a:pPr marL="271462" indent="-228600">
              <a:buFont typeface="+mj-lt"/>
              <a:buAutoNum type="arabicPeriod"/>
            </a:pPr>
            <a:r>
              <a:rPr lang="de-DE" sz="1100" dirty="0" smtClean="0">
                <a:sym typeface="Wingdings" panose="05000000000000000000" pitchFamily="2" charset="2"/>
              </a:rPr>
              <a:t>Welche Gründe sprechen dafür viel Fahrrad zu fahren? Sammle 5 Argumente.</a:t>
            </a:r>
          </a:p>
          <a:p>
            <a:pPr marL="342898" lvl="1" indent="0">
              <a:buNone/>
            </a:pPr>
            <a:r>
              <a:rPr lang="de-DE" sz="1050" dirty="0" smtClean="0">
                <a:sym typeface="Wingdings" panose="05000000000000000000" pitchFamily="2" charset="2"/>
              </a:rPr>
              <a:t>Ideen findest du hier: </a:t>
            </a:r>
            <a:r>
              <a:rPr lang="de-DE" sz="1050" dirty="0">
                <a:solidFill>
                  <a:srgbClr val="3D545F"/>
                </a:solidFill>
                <a:hlinkClick r:id="rId6"/>
              </a:rPr>
              <a:t>https://</a:t>
            </a:r>
            <a:r>
              <a:rPr lang="de-DE" sz="1050" dirty="0" smtClean="0">
                <a:solidFill>
                  <a:srgbClr val="3D545F"/>
                </a:solidFill>
                <a:hlinkClick r:id="rId6"/>
              </a:rPr>
              <a:t>www.tk.de/techniker/magazin/sport/spezial/radfahren/siebengruende-warum-kinder-fahrradfahren-sollten-2106316?tkcm=aaus</a:t>
            </a:r>
            <a:endParaRPr lang="de-DE" sz="1050" dirty="0">
              <a:solidFill>
                <a:srgbClr val="3D545F"/>
              </a:solidFill>
            </a:endParaRPr>
          </a:p>
          <a:p>
            <a:pPr marL="42862" indent="0">
              <a:buNone/>
            </a:pPr>
            <a:endParaRPr lang="de-DE" sz="1100" dirty="0" smtClean="0">
              <a:sym typeface="Wingdings" panose="05000000000000000000" pitchFamily="2" charset="2"/>
            </a:endParaRPr>
          </a:p>
        </p:txBody>
      </p:sp>
      <p:pic>
        <p:nvPicPr>
          <p:cNvPr id="8" name="Grafik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78126" y="-277451"/>
            <a:ext cx="2590964" cy="2444356"/>
          </a:xfrm>
          <a:prstGeom prst="rect">
            <a:avLst/>
          </a:prstGeom>
        </p:spPr>
      </p:pic>
      <p:pic>
        <p:nvPicPr>
          <p:cNvPr id="7" name="Grafik 6"/>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73504" l="25382" r="44084"/>
                    </a14:imgEffect>
                  </a14:imgLayer>
                </a14:imgProps>
              </a:ext>
              <a:ext uri="{28A0092B-C50C-407E-A947-70E740481C1C}">
                <a14:useLocalDpi xmlns:a14="http://schemas.microsoft.com/office/drawing/2010/main" val="0"/>
              </a:ext>
            </a:extLst>
          </a:blip>
          <a:srcRect l="26303" r="56969" b="31743"/>
          <a:stretch/>
        </p:blipFill>
        <p:spPr>
          <a:xfrm>
            <a:off x="209131" y="5562831"/>
            <a:ext cx="457513" cy="625255"/>
          </a:xfrm>
          <a:prstGeom prst="rect">
            <a:avLst/>
          </a:prstGeom>
        </p:spPr>
      </p:pic>
    </p:spTree>
    <p:extLst>
      <p:ext uri="{BB962C8B-B14F-4D97-AF65-F5344CB8AC3E}">
        <p14:creationId xmlns:p14="http://schemas.microsoft.com/office/powerpoint/2010/main" val="1868750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99291" y="232561"/>
            <a:ext cx="5889529" cy="1641506"/>
          </a:xfrm>
          <a:noFill/>
          <a:ln>
            <a:noFill/>
          </a:ln>
          <a:effectLst/>
        </p:spPr>
        <p:txBody>
          <a:bodyPr anchor="t" anchorCtr="0"/>
          <a:lstStyle/>
          <a:p>
            <a:r>
              <a:rPr lang="de-DE" sz="3200" dirty="0">
                <a:solidFill>
                  <a:schemeClr val="tx1"/>
                </a:solidFill>
              </a:rPr>
              <a:t>Ich bin mein eigenes Taxi</a:t>
            </a:r>
            <a:r>
              <a:rPr lang="de-DE" sz="3200" dirty="0">
                <a:solidFill>
                  <a:srgbClr val="3D545F"/>
                </a:solidFill>
              </a:rPr>
              <a:t/>
            </a:r>
            <a:br>
              <a:rPr lang="de-DE" sz="3200" dirty="0">
                <a:solidFill>
                  <a:srgbClr val="3D545F"/>
                </a:solidFill>
              </a:rPr>
            </a:br>
            <a:r>
              <a:rPr lang="de-DE" sz="1600" dirty="0">
                <a:solidFill>
                  <a:schemeClr val="tx1"/>
                </a:solidFill>
              </a:rPr>
              <a:t>CHALLENGE: </a:t>
            </a:r>
            <a:br>
              <a:rPr lang="de-DE" sz="1600" dirty="0">
                <a:solidFill>
                  <a:schemeClr val="tx1"/>
                </a:solidFill>
              </a:rPr>
            </a:br>
            <a:r>
              <a:rPr lang="de-DE" sz="1600" dirty="0">
                <a:solidFill>
                  <a:srgbClr val="EE7C00"/>
                </a:solidFill>
              </a:rPr>
              <a:t>Suche dir eine Strecke, die du sonst mit dem Auto fährst/gefahren wirst und lege diese zu Fuß, mit dem Rad oder den </a:t>
            </a:r>
            <a:r>
              <a:rPr lang="de-DE" sz="1600" dirty="0" err="1">
                <a:solidFill>
                  <a:srgbClr val="EE7C00"/>
                </a:solidFill>
              </a:rPr>
              <a:t>Öffis</a:t>
            </a:r>
            <a:r>
              <a:rPr lang="de-DE" sz="1600" dirty="0">
                <a:solidFill>
                  <a:srgbClr val="EE7C00"/>
                </a:solidFill>
              </a:rPr>
              <a:t> zurück</a:t>
            </a:r>
          </a:p>
        </p:txBody>
      </p:sp>
      <p:pic>
        <p:nvPicPr>
          <p:cNvPr id="9" name="Grafik 8"/>
          <p:cNvPicPr>
            <a:picLocks noChangeAspect="1"/>
          </p:cNvPicPr>
          <p:nvPr/>
        </p:nvPicPr>
        <p:blipFill rotWithShape="1">
          <a:blip r:embed="rId3"/>
          <a:srcRect t="2083" b="2083"/>
          <a:stretch/>
        </p:blipFill>
        <p:spPr>
          <a:xfrm>
            <a:off x="255067" y="263414"/>
            <a:ext cx="1260000" cy="1260000"/>
          </a:xfrm>
          <a:prstGeom prst="ellipse">
            <a:avLst/>
          </a:prstGeom>
          <a:ln w="76200">
            <a:solidFill>
              <a:srgbClr val="EE7C00"/>
            </a:solidFill>
          </a:ln>
        </p:spPr>
      </p:pic>
      <p:sp>
        <p:nvSpPr>
          <p:cNvPr id="6" name="Inhaltsplatzhalter 2"/>
          <p:cNvSpPr txBox="1">
            <a:spLocks/>
          </p:cNvSpPr>
          <p:nvPr/>
        </p:nvSpPr>
        <p:spPr>
          <a:xfrm>
            <a:off x="586089" y="2555381"/>
            <a:ext cx="7915931" cy="3610445"/>
          </a:xfrm>
          <a:prstGeom prst="rect">
            <a:avLst/>
          </a:prstGeom>
          <a:ln>
            <a:noFill/>
          </a:ln>
          <a:effectLst/>
        </p:spPr>
        <p:txBody>
          <a:bodyPr vert="horz" lIns="91440" tIns="45720" rIns="91440" bIns="45720" rtlCol="0" anchor="ctr">
            <a:normAutofit fontScale="92500" lnSpcReduction="20000"/>
          </a:bodyPr>
          <a:lstStyle>
            <a:lvl1pPr marL="257174" indent="-257174" algn="l" defTabSz="342898" rtl="0" eaLnBrk="1" latinLnBrk="0" hangingPunct="1">
              <a:spcBef>
                <a:spcPct val="20000"/>
              </a:spcBef>
              <a:spcAft>
                <a:spcPts val="450"/>
              </a:spcAft>
              <a:buClr>
                <a:schemeClr val="accent1"/>
              </a:buClr>
              <a:buFont typeface="Wingdings 2" charset="2"/>
              <a:buChar char=""/>
              <a:defRPr sz="1350" kern="1200">
                <a:solidFill>
                  <a:schemeClr val="tx1"/>
                </a:solidFill>
                <a:latin typeface="+mn-lt"/>
                <a:ea typeface="+mn-ea"/>
                <a:cs typeface="+mn-cs"/>
              </a:defRPr>
            </a:lvl1pPr>
            <a:lvl2pPr marL="557210" indent="-214312" algn="l" defTabSz="342898" rtl="0" eaLnBrk="1" latinLnBrk="0" hangingPunct="1">
              <a:spcBef>
                <a:spcPct val="20000"/>
              </a:spcBef>
              <a:spcAft>
                <a:spcPts val="450"/>
              </a:spcAft>
              <a:buClr>
                <a:schemeClr val="accent1"/>
              </a:buClr>
              <a:buFont typeface="Wingdings 2" charset="2"/>
              <a:buChar char=""/>
              <a:defRPr sz="1200" kern="1200">
                <a:solidFill>
                  <a:schemeClr val="tx1"/>
                </a:solidFill>
                <a:latin typeface="+mn-lt"/>
                <a:ea typeface="+mn-ea"/>
                <a:cs typeface="+mn-cs"/>
              </a:defRPr>
            </a:lvl2pPr>
            <a:lvl3pPr marL="857245" indent="-171449" algn="l" defTabSz="342898" rtl="0" eaLnBrk="1" latinLnBrk="0" hangingPunct="1">
              <a:spcBef>
                <a:spcPct val="20000"/>
              </a:spcBef>
              <a:spcAft>
                <a:spcPts val="450"/>
              </a:spcAft>
              <a:buClr>
                <a:schemeClr val="accent1"/>
              </a:buClr>
              <a:buFont typeface="Wingdings 2" charset="2"/>
              <a:buChar char=""/>
              <a:defRPr sz="1050" kern="1200">
                <a:solidFill>
                  <a:schemeClr val="tx1"/>
                </a:solidFill>
                <a:latin typeface="+mn-lt"/>
                <a:ea typeface="+mn-ea"/>
                <a:cs typeface="+mn-cs"/>
              </a:defRPr>
            </a:lvl3pPr>
            <a:lvl4pPr marL="1200143" indent="-171449" algn="l" defTabSz="342898"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4pPr>
            <a:lvl5pPr marL="1543041" indent="-171449" algn="l" defTabSz="342898"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5pPr>
            <a:lvl6pPr marL="1799990" indent="-171449" algn="l" defTabSz="342898"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6pPr>
            <a:lvl7pPr marL="2099988" indent="-171449" algn="l" defTabSz="342898"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7pPr>
            <a:lvl8pPr marL="2399986" indent="-171449" algn="l" defTabSz="342898"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8pPr>
            <a:lvl9pPr marL="2699984" indent="-171449" algn="l" defTabSz="342898"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9pPr>
          </a:lstStyle>
          <a:p>
            <a:pPr marL="0" indent="0">
              <a:buNone/>
            </a:pPr>
            <a:r>
              <a:rPr lang="de-DE" dirty="0">
                <a:solidFill>
                  <a:schemeClr val="bg1"/>
                </a:solidFill>
              </a:rPr>
              <a:t>Warum sollten Autofahrten nur sehr bewusst unternommen werden?</a:t>
            </a:r>
            <a:br>
              <a:rPr lang="de-DE" dirty="0">
                <a:solidFill>
                  <a:schemeClr val="bg1"/>
                </a:solidFill>
              </a:rPr>
            </a:br>
            <a:endParaRPr lang="de-DE" dirty="0">
              <a:solidFill>
                <a:schemeClr val="bg1"/>
              </a:solidFill>
            </a:endParaRPr>
          </a:p>
          <a:p>
            <a:pPr marL="42862" indent="0">
              <a:buNone/>
            </a:pPr>
            <a:r>
              <a:rPr lang="de-DE" dirty="0">
                <a:solidFill>
                  <a:schemeClr val="bg1"/>
                </a:solidFill>
              </a:rPr>
              <a:t>Sieh dir folgendes Video an:</a:t>
            </a:r>
            <a:br>
              <a:rPr lang="de-DE" dirty="0">
                <a:solidFill>
                  <a:schemeClr val="bg1"/>
                </a:solidFill>
              </a:rPr>
            </a:br>
            <a:r>
              <a:rPr lang="de-DE" dirty="0">
                <a:hlinkClick r:id="rId4"/>
              </a:rPr>
              <a:t>UBA-</a:t>
            </a:r>
            <a:r>
              <a:rPr lang="de-DE" dirty="0" err="1">
                <a:hlinkClick r:id="rId4"/>
              </a:rPr>
              <a:t>Erklärfilm</a:t>
            </a:r>
            <a:r>
              <a:rPr lang="de-DE" dirty="0">
                <a:hlinkClick r:id="rId4"/>
              </a:rPr>
              <a:t>: Verkehr in der Stadt - YouTube</a:t>
            </a:r>
            <a:endParaRPr lang="de-DE" dirty="0"/>
          </a:p>
          <a:p>
            <a:pPr marL="385762" indent="-342900">
              <a:buFont typeface="+mj-lt"/>
              <a:buAutoNum type="arabicPeriod"/>
            </a:pPr>
            <a:r>
              <a:rPr lang="de-DE" dirty="0">
                <a:solidFill>
                  <a:schemeClr val="bg1"/>
                </a:solidFill>
              </a:rPr>
              <a:t>Aufgrund des CO</a:t>
            </a:r>
            <a:r>
              <a:rPr lang="de-DE" baseline="-25000" dirty="0">
                <a:solidFill>
                  <a:schemeClr val="bg1"/>
                </a:solidFill>
              </a:rPr>
              <a:t>2 </a:t>
            </a:r>
            <a:r>
              <a:rPr lang="de-DE" dirty="0">
                <a:solidFill>
                  <a:schemeClr val="bg1"/>
                </a:solidFill>
              </a:rPr>
              <a:t>- Ausstoßes und anderer Abgase sind </a:t>
            </a:r>
            <a:r>
              <a:rPr lang="de-DE" dirty="0" err="1">
                <a:solidFill>
                  <a:schemeClr val="bg1"/>
                </a:solidFill>
              </a:rPr>
              <a:t>Verbrennermotoren</a:t>
            </a:r>
            <a:r>
              <a:rPr lang="de-DE" dirty="0">
                <a:solidFill>
                  <a:schemeClr val="bg1"/>
                </a:solidFill>
              </a:rPr>
              <a:t> schädlich für das Klima und unsere Gesundheit. Aber auch andere Antriebsarten bringen Nachteile mit sich. Erstelle eine Übersicht darüber in Form eines Vor- und Nachteile-Vergleiches. Denke dabei nicht nur an dich, sondern an alle Mitbürger*innen</a:t>
            </a:r>
            <a:r>
              <a:rPr lang="de-DE" dirty="0" smtClean="0">
                <a:solidFill>
                  <a:schemeClr val="bg1"/>
                </a:solidFill>
              </a:rPr>
              <a:t>.</a:t>
            </a:r>
            <a:endParaRPr lang="de-DE" dirty="0">
              <a:solidFill>
                <a:schemeClr val="bg1"/>
              </a:solidFill>
            </a:endParaRPr>
          </a:p>
          <a:p>
            <a:pPr marL="271462" indent="-228600">
              <a:buFont typeface="+mj-lt"/>
              <a:buAutoNum type="arabicPeriod"/>
            </a:pPr>
            <a:r>
              <a:rPr lang="de-DE" dirty="0">
                <a:solidFill>
                  <a:schemeClr val="bg1"/>
                </a:solidFill>
                <a:sym typeface="Wingdings" panose="05000000000000000000" pitchFamily="2" charset="2"/>
              </a:rPr>
              <a:t>Erstelle eine Grafik/Zeichnung und vergleiche die einzelnen Verkehrsmittel (PKW, Flugzeug, Eisenbahn/Nahverkehr, Linienbus/Nahverkehr, Straßen-/Stadt-und/U-Bahn, Fahrrad, zu Fuß) für 2020 hinsichtlich ihres CO</a:t>
            </a:r>
            <a:r>
              <a:rPr lang="de-DE" baseline="-25000" dirty="0">
                <a:solidFill>
                  <a:schemeClr val="bg1"/>
                </a:solidFill>
              </a:rPr>
              <a:t>2</a:t>
            </a:r>
            <a:r>
              <a:rPr lang="de-DE" dirty="0">
                <a:solidFill>
                  <a:schemeClr val="bg1"/>
                </a:solidFill>
                <a:sym typeface="Wingdings" panose="05000000000000000000" pitchFamily="2" charset="2"/>
              </a:rPr>
              <a:t>-Ausstoßes auf der von dir zurückgelegten Strecke</a:t>
            </a:r>
            <a:r>
              <a:rPr lang="de-DE" dirty="0" smtClean="0">
                <a:solidFill>
                  <a:schemeClr val="bg1"/>
                </a:solidFill>
                <a:sym typeface="Wingdings" panose="05000000000000000000" pitchFamily="2" charset="2"/>
              </a:rPr>
              <a:t>.</a:t>
            </a:r>
            <a:br>
              <a:rPr lang="de-DE" dirty="0" smtClean="0">
                <a:solidFill>
                  <a:schemeClr val="bg1"/>
                </a:solidFill>
                <a:sym typeface="Wingdings" panose="05000000000000000000" pitchFamily="2" charset="2"/>
              </a:rPr>
            </a:br>
            <a:r>
              <a:rPr lang="de-DE" dirty="0">
                <a:solidFill>
                  <a:schemeClr val="bg1"/>
                </a:solidFill>
                <a:sym typeface="Wingdings" panose="05000000000000000000" pitchFamily="2" charset="2"/>
              </a:rPr>
              <a:t/>
            </a:r>
            <a:br>
              <a:rPr lang="de-DE" dirty="0">
                <a:solidFill>
                  <a:schemeClr val="bg1"/>
                </a:solidFill>
                <a:sym typeface="Wingdings" panose="05000000000000000000" pitchFamily="2" charset="2"/>
              </a:rPr>
            </a:br>
            <a:r>
              <a:rPr lang="de-DE" dirty="0">
                <a:solidFill>
                  <a:schemeClr val="bg1"/>
                </a:solidFill>
                <a:sym typeface="Wingdings" panose="05000000000000000000" pitchFamily="2" charset="2"/>
              </a:rPr>
              <a:t>Treibhausgas-Emissionen der einzelnen Verkehrsträger findest du hier:</a:t>
            </a:r>
            <a:br>
              <a:rPr lang="de-DE" dirty="0">
                <a:solidFill>
                  <a:schemeClr val="bg1"/>
                </a:solidFill>
                <a:sym typeface="Wingdings" panose="05000000000000000000" pitchFamily="2" charset="2"/>
              </a:rPr>
            </a:br>
            <a:r>
              <a:rPr lang="de-DE" dirty="0">
                <a:hlinkClick r:id="rId5"/>
              </a:rPr>
              <a:t>Vergleich der durchschnittlichen Emissionen einzelner Verkehrsmittel im Personenverkehr | </a:t>
            </a:r>
            <a:r>
              <a:rPr lang="de-DE" dirty="0" smtClean="0">
                <a:hlinkClick r:id="rId5"/>
              </a:rPr>
              <a:t>Umweltbundesamt</a:t>
            </a:r>
            <a:endParaRPr lang="de-DE" dirty="0" smtClean="0"/>
          </a:p>
          <a:p>
            <a:pPr marL="342898" lvl="1" indent="0">
              <a:buNone/>
            </a:pPr>
            <a:r>
              <a:rPr lang="de-DE" dirty="0">
                <a:solidFill>
                  <a:schemeClr val="bg1"/>
                </a:solidFill>
                <a:sym typeface="Wingdings" panose="05000000000000000000" pitchFamily="2" charset="2"/>
              </a:rPr>
              <a:t>(Uns ist klar, dass manche Verkehrsmittel nicht realistisch in Frage kommen, hier geht es uns darum, die 	Unterschiede zu verdeutlichen</a:t>
            </a:r>
            <a:r>
              <a:rPr lang="de-DE" dirty="0" smtClean="0">
                <a:solidFill>
                  <a:schemeClr val="bg1"/>
                </a:solidFill>
                <a:sym typeface="Wingdings" panose="05000000000000000000" pitchFamily="2" charset="2"/>
              </a:rPr>
              <a:t>.)</a:t>
            </a:r>
            <a:endParaRPr lang="de-DE" dirty="0" smtClean="0"/>
          </a:p>
          <a:p>
            <a:pPr marL="271462" indent="-228600">
              <a:buFont typeface="+mj-lt"/>
              <a:buAutoNum type="arabicPeriod"/>
            </a:pPr>
            <a:r>
              <a:rPr lang="de-DE" dirty="0">
                <a:solidFill>
                  <a:schemeClr val="bg1"/>
                </a:solidFill>
                <a:sym typeface="Wingdings" panose="05000000000000000000" pitchFamily="2" charset="2"/>
              </a:rPr>
              <a:t>Fährst du diesen Weg regelmäßig? Wieviel Treibhausgas-Emissionen pro Jahr kannst du vermeiden, wenn du diese Strecke in Zukunft immer selbstständig organisierst, also zu Fuß, mit Fahrrad oder öffentlichen Verkehrsmitteln?</a:t>
            </a:r>
            <a:endParaRPr lang="de-DE" dirty="0">
              <a:solidFill>
                <a:schemeClr val="bg1"/>
              </a:solidFill>
            </a:endParaRPr>
          </a:p>
          <a:p>
            <a:pPr marL="571498" lvl="1" indent="-228600">
              <a:buFont typeface="+mj-lt"/>
              <a:buAutoNum type="arabicPeriod"/>
            </a:pPr>
            <a:endParaRPr lang="de-DE" dirty="0" smtClean="0">
              <a:solidFill>
                <a:schemeClr val="bg1"/>
              </a:solidFill>
              <a:sym typeface="Wingdings" panose="05000000000000000000" pitchFamily="2" charset="2"/>
            </a:endParaRPr>
          </a:p>
        </p:txBody>
      </p:sp>
      <p:pic>
        <p:nvPicPr>
          <p:cNvPr id="8" name="Grafik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78126" y="-277451"/>
            <a:ext cx="2590964" cy="2444356"/>
          </a:xfrm>
          <a:prstGeom prst="rect">
            <a:avLst/>
          </a:prstGeom>
        </p:spPr>
      </p:pic>
      <p:pic>
        <p:nvPicPr>
          <p:cNvPr id="7" name="Grafik 6"/>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73504" l="25382" r="44084"/>
                    </a14:imgEffect>
                  </a14:imgLayer>
                </a14:imgProps>
              </a:ext>
              <a:ext uri="{28A0092B-C50C-407E-A947-70E740481C1C}">
                <a14:useLocalDpi xmlns:a14="http://schemas.microsoft.com/office/drawing/2010/main" val="0"/>
              </a:ext>
            </a:extLst>
          </a:blip>
          <a:srcRect l="26303" r="56969" b="31743"/>
          <a:stretch/>
        </p:blipFill>
        <p:spPr>
          <a:xfrm>
            <a:off x="128464" y="5358141"/>
            <a:ext cx="457625" cy="625408"/>
          </a:xfrm>
          <a:prstGeom prst="rect">
            <a:avLst/>
          </a:prstGeom>
        </p:spPr>
      </p:pic>
    </p:spTree>
    <p:extLst>
      <p:ext uri="{BB962C8B-B14F-4D97-AF65-F5344CB8AC3E}">
        <p14:creationId xmlns:p14="http://schemas.microsoft.com/office/powerpoint/2010/main" val="38071319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99291" y="232561"/>
            <a:ext cx="6066287" cy="1641506"/>
          </a:xfrm>
          <a:noFill/>
          <a:ln>
            <a:noFill/>
          </a:ln>
          <a:effectLst/>
        </p:spPr>
        <p:txBody>
          <a:bodyPr anchor="t" anchorCtr="0"/>
          <a:lstStyle/>
          <a:p>
            <a:r>
              <a:rPr lang="de-DE" sz="2800" dirty="0">
                <a:solidFill>
                  <a:schemeClr val="tx1"/>
                </a:solidFill>
              </a:rPr>
              <a:t>Pause fürs Klima – Vegetarisch oder vielleicht vegan?</a:t>
            </a:r>
            <a:r>
              <a:rPr lang="de-DE" sz="3200" dirty="0">
                <a:solidFill>
                  <a:schemeClr val="tx1"/>
                </a:solidFill>
              </a:rPr>
              <a:t/>
            </a:r>
            <a:br>
              <a:rPr lang="de-DE" sz="3200" dirty="0">
                <a:solidFill>
                  <a:schemeClr val="tx1"/>
                </a:solidFill>
              </a:rPr>
            </a:br>
            <a:r>
              <a:rPr lang="de-DE" sz="1600" dirty="0">
                <a:solidFill>
                  <a:schemeClr val="tx1"/>
                </a:solidFill>
              </a:rPr>
              <a:t>CHALLENGE:</a:t>
            </a:r>
            <a:br>
              <a:rPr lang="de-DE" sz="1600" dirty="0">
                <a:solidFill>
                  <a:schemeClr val="tx1"/>
                </a:solidFill>
              </a:rPr>
            </a:br>
            <a:r>
              <a:rPr lang="de-DE" sz="1600" dirty="0">
                <a:solidFill>
                  <a:srgbClr val="EE7C00"/>
                </a:solidFill>
              </a:rPr>
              <a:t>Organisiert ein vegetarisches oder veganes gemeinsames Frühstück für eure Klasse</a:t>
            </a:r>
          </a:p>
        </p:txBody>
      </p:sp>
      <p:sp>
        <p:nvSpPr>
          <p:cNvPr id="3" name="Inhaltsplatzhalter 2"/>
          <p:cNvSpPr>
            <a:spLocks noGrp="1"/>
          </p:cNvSpPr>
          <p:nvPr>
            <p:ph idx="1"/>
          </p:nvPr>
        </p:nvSpPr>
        <p:spPr>
          <a:xfrm>
            <a:off x="533331" y="2620391"/>
            <a:ext cx="8179656" cy="4287185"/>
          </a:xfrm>
        </p:spPr>
        <p:txBody>
          <a:bodyPr>
            <a:noAutofit/>
          </a:bodyPr>
          <a:lstStyle/>
          <a:p>
            <a:pPr marL="342900" indent="-342900">
              <a:buFont typeface="+mj-lt"/>
              <a:buAutoNum type="arabicPeriod"/>
            </a:pPr>
            <a:r>
              <a:rPr lang="de-DE" sz="1150" dirty="0"/>
              <a:t>Welche Faktoren haben Einfluss auf die Klimabilanz unseres Essens? Worauf kannst du bei deiner Ernährung achten? </a:t>
            </a:r>
          </a:p>
          <a:p>
            <a:pPr lvl="1"/>
            <a:r>
              <a:rPr lang="de-DE" sz="1150" dirty="0"/>
              <a:t>Sieh dir das kurze Video „Fritten </a:t>
            </a:r>
            <a:r>
              <a:rPr lang="de-DE" sz="1150" dirty="0" err="1"/>
              <a:t>for</a:t>
            </a:r>
            <a:r>
              <a:rPr lang="de-DE" sz="1150" dirty="0"/>
              <a:t> Future? Klimaschutz mit Messer, Gabel und Einkaufsbeutel“ an </a:t>
            </a:r>
            <a:r>
              <a:rPr lang="de-DE" sz="1150" dirty="0">
                <a:hlinkClick r:id="rId3"/>
              </a:rPr>
              <a:t>https://</a:t>
            </a:r>
            <a:r>
              <a:rPr lang="de-DE" sz="1150" dirty="0" smtClean="0">
                <a:hlinkClick r:id="rId3"/>
              </a:rPr>
              <a:t>www.youtube.com/watch?v=pzffi0onHi0</a:t>
            </a:r>
            <a:r>
              <a:rPr lang="de-DE" sz="1150" dirty="0" smtClean="0"/>
              <a:t>  </a:t>
            </a:r>
            <a:r>
              <a:rPr lang="de-DE" sz="1150" dirty="0"/>
              <a:t>(</a:t>
            </a:r>
            <a:r>
              <a:rPr lang="de-DE" sz="1150" b="1" dirty="0"/>
              <a:t>4:16 Minuten, </a:t>
            </a:r>
            <a:r>
              <a:rPr lang="de-DE" sz="1150" b="1" dirty="0">
                <a:solidFill>
                  <a:srgbClr val="EE7C00"/>
                </a:solidFill>
              </a:rPr>
              <a:t>geeignet ab 5. Klasse</a:t>
            </a:r>
            <a:r>
              <a:rPr lang="de-DE" sz="1150" dirty="0" smtClean="0"/>
              <a:t>)</a:t>
            </a:r>
            <a:br>
              <a:rPr lang="de-DE" sz="1150" dirty="0" smtClean="0"/>
            </a:br>
            <a:endParaRPr lang="de-DE" sz="1150" dirty="0"/>
          </a:p>
          <a:p>
            <a:pPr marL="342900" indent="-342900">
              <a:buFont typeface="+mj-lt"/>
              <a:buAutoNum type="arabicPeriod"/>
            </a:pPr>
            <a:r>
              <a:rPr lang="de-DE" sz="1150" dirty="0">
                <a:sym typeface="Wingdings" panose="05000000000000000000" pitchFamily="2" charset="2"/>
              </a:rPr>
              <a:t>Was heißt vegetarische Ernährung und was heißt vegane Ernährung? Was ist der Unterschied? Lies nach auf der Seite „Vegetarisch und vegan – Ernährung ohne Fleisch“  </a:t>
            </a:r>
            <a:r>
              <a:rPr lang="de-DE" sz="1150" dirty="0">
                <a:sym typeface="Wingdings" panose="05000000000000000000" pitchFamily="2" charset="2"/>
                <a:hlinkClick r:id="rId4"/>
              </a:rPr>
              <a:t>https://www.kindersache.de/bereiche/wissen/natur-und-mensch/vegetarisch-und-vegan-ernaehrung-ohne-fleisch</a:t>
            </a:r>
            <a:r>
              <a:rPr lang="de-DE" sz="1150" dirty="0">
                <a:sym typeface="Wingdings" panose="05000000000000000000" pitchFamily="2" charset="2"/>
              </a:rPr>
              <a:t>. Schreibe die Unterschiede auf</a:t>
            </a:r>
            <a:r>
              <a:rPr lang="de-DE" sz="1150" dirty="0" smtClean="0">
                <a:sym typeface="Wingdings" panose="05000000000000000000" pitchFamily="2" charset="2"/>
              </a:rPr>
              <a:t>.</a:t>
            </a:r>
            <a:br>
              <a:rPr lang="de-DE" sz="1150" dirty="0" smtClean="0">
                <a:sym typeface="Wingdings" panose="05000000000000000000" pitchFamily="2" charset="2"/>
              </a:rPr>
            </a:br>
            <a:endParaRPr lang="de-DE" sz="1150" dirty="0">
              <a:sym typeface="Wingdings" panose="05000000000000000000" pitchFamily="2" charset="2"/>
            </a:endParaRPr>
          </a:p>
          <a:p>
            <a:pPr marL="342900" indent="-342900">
              <a:buFont typeface="+mj-lt"/>
              <a:buAutoNum type="arabicPeriod"/>
            </a:pPr>
            <a:r>
              <a:rPr lang="de-DE" sz="1150" dirty="0">
                <a:sym typeface="Wingdings" panose="05000000000000000000" pitchFamily="2" charset="2"/>
              </a:rPr>
              <a:t>Bei der Herstellung von tierischen Lebensmitteln wird mehr CO</a:t>
            </a:r>
            <a:r>
              <a:rPr lang="de-DE" sz="1150" baseline="-25000" dirty="0">
                <a:sym typeface="Wingdings" panose="05000000000000000000" pitchFamily="2" charset="2"/>
              </a:rPr>
              <a:t>2</a:t>
            </a:r>
            <a:r>
              <a:rPr lang="de-DE" sz="1150" dirty="0">
                <a:sym typeface="Wingdings" panose="05000000000000000000" pitchFamily="2" charset="2"/>
              </a:rPr>
              <a:t> ausgestoßen als bei der Herstellung pflanzlicher Nahrungsmittel. Recherchiere, warum das so ist. </a:t>
            </a:r>
            <a:r>
              <a:rPr lang="de-DE" sz="1150" dirty="0" smtClean="0">
                <a:sym typeface="Wingdings" panose="05000000000000000000" pitchFamily="2" charset="2"/>
              </a:rPr>
              <a:t/>
            </a:r>
            <a:br>
              <a:rPr lang="de-DE" sz="1150" dirty="0" smtClean="0">
                <a:sym typeface="Wingdings" panose="05000000000000000000" pitchFamily="2" charset="2"/>
              </a:rPr>
            </a:br>
            <a:endParaRPr lang="de-DE" sz="1150" dirty="0" smtClean="0">
              <a:sym typeface="Wingdings" panose="05000000000000000000" pitchFamily="2" charset="2"/>
            </a:endParaRPr>
          </a:p>
          <a:p>
            <a:pPr marL="342900" indent="-342900">
              <a:buFont typeface="+mj-lt"/>
              <a:buAutoNum type="arabicPeriod"/>
            </a:pPr>
            <a:r>
              <a:rPr lang="de-DE" sz="1150" dirty="0">
                <a:sym typeface="Wingdings" panose="05000000000000000000" pitchFamily="2" charset="2"/>
              </a:rPr>
              <a:t>Notiere, welche Faktoren Einfluss auf die Klimabilanz deines Essens haben. Welche Ideen liefert das Video, wie du selbst im Alltag deine Ernährung klimafreundlich gestalten </a:t>
            </a:r>
            <a:r>
              <a:rPr lang="de-DE" sz="1150" dirty="0" smtClean="0">
                <a:sym typeface="Wingdings" panose="05000000000000000000" pitchFamily="2" charset="2"/>
              </a:rPr>
              <a:t>kannst bzw. was ein klimafreundliche Ernährung ist?</a:t>
            </a:r>
            <a:endParaRPr lang="de-DE" sz="1150" dirty="0">
              <a:sym typeface="Wingdings" panose="05000000000000000000" pitchFamily="2" charset="2"/>
            </a:endParaRPr>
          </a:p>
          <a:p>
            <a:pPr lvl="1"/>
            <a:r>
              <a:rPr lang="de-DE" sz="1150" dirty="0" smtClean="0">
                <a:sym typeface="Wingdings" panose="05000000000000000000" pitchFamily="2" charset="2"/>
              </a:rPr>
              <a:t>Ab 5. Klasse: Sieh </a:t>
            </a:r>
            <a:r>
              <a:rPr lang="de-DE" sz="1150" dirty="0">
                <a:sym typeface="Wingdings" panose="05000000000000000000" pitchFamily="2" charset="2"/>
              </a:rPr>
              <a:t>dir hierzu das kurze Video „Klimafreundliche Ernährung“ an </a:t>
            </a:r>
            <a:r>
              <a:rPr lang="de-DE" sz="1150" dirty="0" smtClean="0">
                <a:sym typeface="Wingdings" panose="05000000000000000000" pitchFamily="2" charset="2"/>
                <a:hlinkClick r:id="rId5"/>
              </a:rPr>
              <a:t>https</a:t>
            </a:r>
            <a:r>
              <a:rPr lang="de-DE" sz="1150" dirty="0">
                <a:sym typeface="Wingdings" panose="05000000000000000000" pitchFamily="2" charset="2"/>
                <a:hlinkClick r:id="rId5"/>
              </a:rPr>
              <a:t>://</a:t>
            </a:r>
            <a:r>
              <a:rPr lang="de-DE" sz="1150" dirty="0" smtClean="0">
                <a:sym typeface="Wingdings" panose="05000000000000000000" pitchFamily="2" charset="2"/>
                <a:hlinkClick r:id="rId5"/>
              </a:rPr>
              <a:t>www.youtube.com/watch?v=Yfevc6hRu0E</a:t>
            </a:r>
            <a:r>
              <a:rPr lang="de-DE" sz="1150" dirty="0" smtClean="0">
                <a:sym typeface="Wingdings" panose="05000000000000000000" pitchFamily="2" charset="2"/>
              </a:rPr>
              <a:t> (</a:t>
            </a:r>
            <a:r>
              <a:rPr lang="de-DE" sz="1150" dirty="0">
                <a:sym typeface="Wingdings" panose="05000000000000000000" pitchFamily="2" charset="2"/>
              </a:rPr>
              <a:t>2:22 Minuten</a:t>
            </a:r>
            <a:r>
              <a:rPr lang="de-DE" sz="1150" dirty="0" smtClean="0">
                <a:sym typeface="Wingdings" panose="05000000000000000000" pitchFamily="2" charset="2"/>
              </a:rPr>
              <a:t>) </a:t>
            </a:r>
            <a:r>
              <a:rPr lang="de-DE" sz="1150" b="1" dirty="0" smtClean="0">
                <a:sym typeface="Wingdings" panose="05000000000000000000" pitchFamily="2" charset="2"/>
              </a:rPr>
              <a:t>(Video geeignet ab 5. Klasse)</a:t>
            </a:r>
          </a:p>
          <a:p>
            <a:pPr lvl="1"/>
            <a:r>
              <a:rPr lang="de-DE" sz="1150" dirty="0" smtClean="0"/>
              <a:t>Ab 7. Klasse: Sieh </a:t>
            </a:r>
            <a:r>
              <a:rPr lang="de-DE" sz="1150" dirty="0"/>
              <a:t>dir hierzu den Vortrag an. </a:t>
            </a:r>
            <a:r>
              <a:rPr lang="de-DE" sz="1150" dirty="0">
                <a:hlinkClick r:id="rId6"/>
              </a:rPr>
              <a:t>https://www.youtube.com/watch?v=MEH9VpEIAZA</a:t>
            </a:r>
            <a:r>
              <a:rPr lang="de-DE" sz="1150" dirty="0"/>
              <a:t> (Vortrag: 20 Minuten, Video insgesamt länger.)(</a:t>
            </a:r>
            <a:r>
              <a:rPr lang="de-DE" sz="1150" b="1" dirty="0"/>
              <a:t>Video geeignet ab 7. Klasse</a:t>
            </a:r>
            <a:r>
              <a:rPr lang="de-DE" sz="1150" dirty="0" smtClean="0"/>
              <a:t>)</a:t>
            </a:r>
            <a:endParaRPr lang="de-DE" sz="1150" dirty="0">
              <a:sym typeface="Wingdings" panose="05000000000000000000" pitchFamily="2" charset="2"/>
            </a:endParaRPr>
          </a:p>
          <a:p>
            <a:pPr marL="342900" indent="-342900">
              <a:buFont typeface="+mj-lt"/>
              <a:buAutoNum type="arabicPeriod"/>
            </a:pPr>
            <a:endParaRPr lang="de-DE" sz="1150" dirty="0" smtClean="0">
              <a:sym typeface="Wingdings" panose="05000000000000000000" pitchFamily="2" charset="2"/>
            </a:endParaRPr>
          </a:p>
          <a:p>
            <a:endParaRPr lang="de-DE" sz="1150" dirty="0">
              <a:sym typeface="Wingdings" panose="05000000000000000000" pitchFamily="2" charset="2"/>
            </a:endParaRPr>
          </a:p>
        </p:txBody>
      </p:sp>
      <p:pic>
        <p:nvPicPr>
          <p:cNvPr id="5" name="Grafik 4"/>
          <p:cNvPicPr>
            <a:picLocks noChangeAspect="1"/>
          </p:cNvPicPr>
          <p:nvPr/>
        </p:nvPicPr>
        <p:blipFill>
          <a:blip r:embed="rId7"/>
          <a:stretch>
            <a:fillRect/>
          </a:stretch>
        </p:blipFill>
        <p:spPr>
          <a:xfrm>
            <a:off x="216761" y="232561"/>
            <a:ext cx="1252841" cy="1260000"/>
          </a:xfrm>
          <a:prstGeom prst="ellipse">
            <a:avLst/>
          </a:prstGeom>
          <a:solidFill>
            <a:srgbClr val="FFC000"/>
          </a:solidFill>
          <a:ln w="76200">
            <a:solidFill>
              <a:srgbClr val="EE7C00"/>
            </a:solidFill>
          </a:ln>
        </p:spPr>
      </p:pic>
      <p:pic>
        <p:nvPicPr>
          <p:cNvPr id="6" name="Grafik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3336244">
            <a:off x="7573182" y="922772"/>
            <a:ext cx="1532018" cy="1451004"/>
          </a:xfrm>
          <a:prstGeom prst="rect">
            <a:avLst/>
          </a:prstGeom>
        </p:spPr>
      </p:pic>
      <p:pic>
        <p:nvPicPr>
          <p:cNvPr id="9" name="Grafik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3336244">
            <a:off x="27021" y="4973336"/>
            <a:ext cx="624692" cy="591658"/>
          </a:xfrm>
          <a:prstGeom prst="rect">
            <a:avLst/>
          </a:prstGeom>
        </p:spPr>
      </p:pic>
      <p:pic>
        <p:nvPicPr>
          <p:cNvPr id="8" name="Grafik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78126" y="-277451"/>
            <a:ext cx="2590964" cy="2444356"/>
          </a:xfrm>
          <a:prstGeom prst="rect">
            <a:avLst/>
          </a:prstGeom>
        </p:spPr>
      </p:pic>
    </p:spTree>
    <p:extLst>
      <p:ext uri="{BB962C8B-B14F-4D97-AF65-F5344CB8AC3E}">
        <p14:creationId xmlns:p14="http://schemas.microsoft.com/office/powerpoint/2010/main" val="8630074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710388" y="2002573"/>
            <a:ext cx="8074600" cy="5072482"/>
          </a:xfrm>
        </p:spPr>
        <p:txBody>
          <a:bodyPr>
            <a:normAutofit/>
          </a:bodyPr>
          <a:lstStyle/>
          <a:p>
            <a:pPr marL="342900" indent="-342900">
              <a:buFont typeface="+mj-lt"/>
              <a:buAutoNum type="arabicPeriod"/>
            </a:pPr>
            <a:r>
              <a:rPr lang="de-DE" sz="1200" dirty="0"/>
              <a:t>Was ist Streaming? Erkläre es in deinen Worten. </a:t>
            </a:r>
            <a:r>
              <a:rPr lang="de-DE" sz="1200" dirty="0" smtClean="0"/>
              <a:t/>
            </a:r>
            <a:br>
              <a:rPr lang="de-DE" sz="1200" dirty="0" smtClean="0"/>
            </a:br>
            <a:endParaRPr lang="de-DE" sz="1200" dirty="0"/>
          </a:p>
          <a:p>
            <a:pPr marL="342900" indent="-342900">
              <a:buFont typeface="+mj-lt"/>
              <a:buAutoNum type="arabicPeriod"/>
            </a:pPr>
            <a:r>
              <a:rPr lang="de-DE" sz="1200" dirty="0"/>
              <a:t>Erstelle eine Übersicht, welche Streaming Dienste du täglich nutzt: Analysiere deine </a:t>
            </a:r>
            <a:r>
              <a:rPr lang="de-DE" sz="1200" dirty="0" err="1"/>
              <a:t>Screentime</a:t>
            </a:r>
            <a:r>
              <a:rPr lang="de-DE" sz="1200" dirty="0"/>
              <a:t> bei diesen Diensten und gebe Sie in Minuten an. </a:t>
            </a:r>
          </a:p>
          <a:p>
            <a:pPr marL="300036" lvl="1" indent="0">
              <a:buNone/>
            </a:pPr>
            <a:r>
              <a:rPr lang="de-DE" u="sng" dirty="0">
                <a:hlinkClick r:id="rId3"/>
              </a:rPr>
              <a:t>Android: Bildschirmzeit anzeigen und begrenzen – so </a:t>
            </a:r>
            <a:r>
              <a:rPr lang="de-DE" u="sng" dirty="0" err="1">
                <a:hlinkClick r:id="rId3"/>
              </a:rPr>
              <a:t>gehts</a:t>
            </a:r>
            <a:r>
              <a:rPr lang="de-DE" u="sng" dirty="0">
                <a:hlinkClick r:id="rId3"/>
              </a:rPr>
              <a:t> (giga.de)</a:t>
            </a:r>
            <a:r>
              <a:rPr lang="de-DE" u="sng" dirty="0"/>
              <a:t/>
            </a:r>
            <a:br>
              <a:rPr lang="de-DE" u="sng" dirty="0"/>
            </a:br>
            <a:r>
              <a:rPr lang="de-DE" dirty="0">
                <a:hlinkClick r:id="rId4"/>
              </a:rPr>
              <a:t>Bildschirmzeit auf dem iPhone, iPad oder iPod </a:t>
            </a:r>
            <a:r>
              <a:rPr lang="de-DE" dirty="0" err="1">
                <a:hlinkClick r:id="rId4"/>
              </a:rPr>
              <a:t>touch</a:t>
            </a:r>
            <a:r>
              <a:rPr lang="de-DE" dirty="0">
                <a:hlinkClick r:id="rId4"/>
              </a:rPr>
              <a:t> verwenden - Apple Support (DE</a:t>
            </a:r>
            <a:r>
              <a:rPr lang="de-DE" dirty="0" smtClean="0">
                <a:hlinkClick r:id="rId4"/>
              </a:rPr>
              <a:t>)</a:t>
            </a:r>
            <a:r>
              <a:rPr lang="de-DE" dirty="0" smtClean="0"/>
              <a:t/>
            </a:r>
            <a:br>
              <a:rPr lang="de-DE" dirty="0" smtClean="0"/>
            </a:br>
            <a:endParaRPr lang="de-DE" dirty="0"/>
          </a:p>
          <a:p>
            <a:pPr marL="300036" lvl="1" indent="0">
              <a:buNone/>
            </a:pPr>
            <a:r>
              <a:rPr lang="de-DE" dirty="0" smtClean="0"/>
              <a:t>Berechne </a:t>
            </a:r>
            <a:r>
              <a:rPr lang="de-DE" dirty="0"/>
              <a:t>auf Grundlage der </a:t>
            </a:r>
            <a:r>
              <a:rPr lang="de-DE" dirty="0" err="1"/>
              <a:t>Screentime</a:t>
            </a:r>
            <a:r>
              <a:rPr lang="de-DE" dirty="0"/>
              <a:t> der Streaming Dienste den CO</a:t>
            </a:r>
            <a:r>
              <a:rPr lang="de-DE" baseline="-25000" dirty="0"/>
              <a:t>2</a:t>
            </a:r>
            <a:r>
              <a:rPr lang="de-DE" dirty="0"/>
              <a:t>-Verbrauch fürs </a:t>
            </a:r>
            <a:r>
              <a:rPr lang="de-DE" dirty="0" err="1"/>
              <a:t>Streamen</a:t>
            </a:r>
            <a:r>
              <a:rPr lang="de-DE" dirty="0"/>
              <a:t>. Nutze diesen Rechner</a:t>
            </a:r>
            <a:r>
              <a:rPr lang="de-DE" dirty="0" smtClean="0"/>
              <a:t>: </a:t>
            </a:r>
            <a:r>
              <a:rPr lang="de-DE" u="sng" dirty="0" smtClean="0">
                <a:hlinkClick r:id="rId5"/>
              </a:rPr>
              <a:t>www.streaming-co2-rechner.ch</a:t>
            </a:r>
            <a:r>
              <a:rPr lang="de-DE" u="sng" dirty="0" smtClean="0"/>
              <a:t/>
            </a:r>
            <a:br>
              <a:rPr lang="de-DE" u="sng" dirty="0" smtClean="0"/>
            </a:br>
            <a:endParaRPr lang="de-DE" dirty="0"/>
          </a:p>
          <a:p>
            <a:pPr marL="342900" indent="-342900">
              <a:buFont typeface="+mj-lt"/>
              <a:buAutoNum type="arabicPeriod"/>
            </a:pPr>
            <a:r>
              <a:rPr lang="de-DE" sz="1200" dirty="0" smtClean="0"/>
              <a:t>Recherchiere 5 Tipps für klimafreundlicheres Streaming.</a:t>
            </a:r>
            <a:br>
              <a:rPr lang="de-DE" sz="1200" dirty="0" smtClean="0"/>
            </a:br>
            <a:endParaRPr lang="de-DE" sz="1200" dirty="0" smtClean="0"/>
          </a:p>
          <a:p>
            <a:pPr marL="342900" indent="-342900">
              <a:buFont typeface="+mj-lt"/>
              <a:buAutoNum type="arabicPeriod"/>
            </a:pPr>
            <a:r>
              <a:rPr lang="de-DE" sz="1200" dirty="0" smtClean="0"/>
              <a:t>Ändere das Setup deiner Streaming Dienste!</a:t>
            </a:r>
          </a:p>
          <a:p>
            <a:pPr marL="685798" lvl="1" indent="-342900">
              <a:buFont typeface="+mj-lt"/>
              <a:buAutoNum type="alphaLcPeriod"/>
            </a:pPr>
            <a:r>
              <a:rPr lang="de-DE" dirty="0" smtClean="0"/>
              <a:t>Videoqualität reduzieren</a:t>
            </a:r>
          </a:p>
          <a:p>
            <a:pPr marL="685798" lvl="1" indent="-342900">
              <a:buFont typeface="+mj-lt"/>
              <a:buAutoNum type="alphaLcPeriod"/>
            </a:pPr>
            <a:r>
              <a:rPr lang="de-DE" dirty="0" smtClean="0"/>
              <a:t>Autoplayfunktion der Streaming Dienste deaktivieren</a:t>
            </a:r>
            <a:br>
              <a:rPr lang="de-DE" dirty="0" smtClean="0"/>
            </a:br>
            <a:endParaRPr lang="de-DE" dirty="0" smtClean="0"/>
          </a:p>
          <a:p>
            <a:pPr marL="385762" indent="-342900">
              <a:buFont typeface="+mj-lt"/>
              <a:buAutoNum type="arabicPeriod"/>
            </a:pPr>
            <a:r>
              <a:rPr lang="de-DE" sz="1200" dirty="0"/>
              <a:t>Erstelle einen </a:t>
            </a:r>
            <a:r>
              <a:rPr lang="de-DE" sz="1200" dirty="0" err="1"/>
              <a:t>Social</a:t>
            </a:r>
            <a:r>
              <a:rPr lang="de-DE" sz="1200" dirty="0"/>
              <a:t> Media Beitrag mit deinen Tipps zum klimafreundlicheren Streaming. </a:t>
            </a:r>
          </a:p>
          <a:p>
            <a:pPr marL="385762" indent="-342900">
              <a:buFont typeface="+mj-lt"/>
              <a:buAutoNum type="arabicPeriod"/>
            </a:pPr>
            <a:endParaRPr lang="de-DE" sz="1300" dirty="0" smtClean="0"/>
          </a:p>
        </p:txBody>
      </p:sp>
      <p:pic>
        <p:nvPicPr>
          <p:cNvPr id="5" name="Grafik 4"/>
          <p:cNvPicPr>
            <a:picLocks noChangeAspect="1"/>
          </p:cNvPicPr>
          <p:nvPr/>
        </p:nvPicPr>
        <p:blipFill>
          <a:blip r:embed="rId6"/>
          <a:stretch>
            <a:fillRect/>
          </a:stretch>
        </p:blipFill>
        <p:spPr>
          <a:xfrm>
            <a:off x="218703" y="232561"/>
            <a:ext cx="1280913" cy="1260000"/>
          </a:xfrm>
          <a:prstGeom prst="ellipse">
            <a:avLst/>
          </a:prstGeom>
          <a:ln w="76200">
            <a:solidFill>
              <a:srgbClr val="EE7C00"/>
            </a:solidFill>
          </a:ln>
        </p:spPr>
      </p:pic>
      <p:sp>
        <p:nvSpPr>
          <p:cNvPr id="2" name="Titel 1"/>
          <p:cNvSpPr>
            <a:spLocks noGrp="1"/>
          </p:cNvSpPr>
          <p:nvPr>
            <p:ph type="title"/>
          </p:nvPr>
        </p:nvSpPr>
        <p:spPr>
          <a:xfrm>
            <a:off x="1599291" y="232561"/>
            <a:ext cx="7544711" cy="1641506"/>
          </a:xfrm>
          <a:noFill/>
          <a:ln>
            <a:noFill/>
          </a:ln>
          <a:effectLst/>
        </p:spPr>
        <p:txBody>
          <a:bodyPr anchor="t" anchorCtr="0"/>
          <a:lstStyle/>
          <a:p>
            <a:pPr>
              <a:spcBef>
                <a:spcPts val="0"/>
              </a:spcBef>
            </a:pPr>
            <a:r>
              <a:rPr lang="de-DE" sz="3200" dirty="0">
                <a:solidFill>
                  <a:schemeClr val="tx1"/>
                </a:solidFill>
              </a:rPr>
              <a:t>Smartes Streaming Setup</a:t>
            </a:r>
            <a:r>
              <a:rPr lang="de-DE" sz="3200" dirty="0"/>
              <a:t/>
            </a:r>
            <a:br>
              <a:rPr lang="de-DE" sz="3200" dirty="0"/>
            </a:br>
            <a:r>
              <a:rPr lang="de-DE" sz="1600" dirty="0">
                <a:solidFill>
                  <a:schemeClr val="tx1"/>
                </a:solidFill>
              </a:rPr>
              <a:t>CHALLENGE: </a:t>
            </a:r>
            <a:br>
              <a:rPr lang="de-DE" sz="1600" dirty="0">
                <a:solidFill>
                  <a:schemeClr val="tx1"/>
                </a:solidFill>
              </a:rPr>
            </a:br>
            <a:r>
              <a:rPr lang="de-DE" sz="1600" dirty="0">
                <a:solidFill>
                  <a:srgbClr val="EE7C00"/>
                </a:solidFill>
              </a:rPr>
              <a:t>Ändere das Setup deiner Streaming Dienste </a:t>
            </a:r>
          </a:p>
        </p:txBody>
      </p:sp>
      <p:pic>
        <p:nvPicPr>
          <p:cNvPr id="4" name="Grafik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70333" y="4764224"/>
            <a:ext cx="1214654" cy="881905"/>
          </a:xfrm>
          <a:prstGeom prst="rect">
            <a:avLst/>
          </a:prstGeom>
        </p:spPr>
      </p:pic>
      <p:pic>
        <p:nvPicPr>
          <p:cNvPr id="7" name="Grafik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385245">
            <a:off x="6556732" y="4748043"/>
            <a:ext cx="1507808" cy="494780"/>
          </a:xfrm>
          <a:prstGeom prst="rect">
            <a:avLst/>
          </a:prstGeom>
        </p:spPr>
      </p:pic>
      <p:pic>
        <p:nvPicPr>
          <p:cNvPr id="9" name="Grafik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78126" y="-277451"/>
            <a:ext cx="2590964" cy="2444356"/>
          </a:xfrm>
          <a:prstGeom prst="rect">
            <a:avLst/>
          </a:prstGeom>
        </p:spPr>
      </p:pic>
      <p:pic>
        <p:nvPicPr>
          <p:cNvPr id="8" name="Grafik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0995" y="5985163"/>
            <a:ext cx="640456" cy="439211"/>
          </a:xfrm>
          <a:prstGeom prst="rect">
            <a:avLst/>
          </a:prstGeom>
        </p:spPr>
      </p:pic>
    </p:spTree>
    <p:extLst>
      <p:ext uri="{BB962C8B-B14F-4D97-AF65-F5344CB8AC3E}">
        <p14:creationId xmlns:p14="http://schemas.microsoft.com/office/powerpoint/2010/main" val="28603905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99292" y="232561"/>
            <a:ext cx="5411110" cy="1641506"/>
          </a:xfrm>
          <a:noFill/>
          <a:ln>
            <a:noFill/>
          </a:ln>
          <a:effectLst/>
        </p:spPr>
        <p:txBody>
          <a:bodyPr anchor="t" anchorCtr="0"/>
          <a:lstStyle/>
          <a:p>
            <a:r>
              <a:rPr lang="de-DE" sz="3200" dirty="0">
                <a:solidFill>
                  <a:schemeClr val="tx1"/>
                </a:solidFill>
              </a:rPr>
              <a:t>Der beste Müll ist keiner</a:t>
            </a:r>
            <a:br>
              <a:rPr lang="de-DE" sz="3200" dirty="0">
                <a:solidFill>
                  <a:schemeClr val="tx1"/>
                </a:solidFill>
              </a:rPr>
            </a:br>
            <a:r>
              <a:rPr lang="de-DE" sz="1600" dirty="0">
                <a:solidFill>
                  <a:schemeClr val="tx1"/>
                </a:solidFill>
              </a:rPr>
              <a:t>CHALLENGE: </a:t>
            </a:r>
            <a:br>
              <a:rPr lang="de-DE" sz="1600" dirty="0">
                <a:solidFill>
                  <a:schemeClr val="tx1"/>
                </a:solidFill>
              </a:rPr>
            </a:br>
            <a:r>
              <a:rPr lang="de-DE" sz="1600" dirty="0">
                <a:solidFill>
                  <a:srgbClr val="EE7C00"/>
                </a:solidFill>
              </a:rPr>
              <a:t>Sammelt und analysiert den Verpackungsmüll in eurer Klasse</a:t>
            </a:r>
          </a:p>
        </p:txBody>
      </p:sp>
      <p:sp>
        <p:nvSpPr>
          <p:cNvPr id="3" name="Inhaltsplatzhalter 2"/>
          <p:cNvSpPr>
            <a:spLocks noGrp="1"/>
          </p:cNvSpPr>
          <p:nvPr>
            <p:ph idx="1"/>
          </p:nvPr>
        </p:nvSpPr>
        <p:spPr>
          <a:xfrm>
            <a:off x="614035" y="2222287"/>
            <a:ext cx="7915931" cy="5028258"/>
          </a:xfrm>
        </p:spPr>
        <p:txBody>
          <a:bodyPr>
            <a:noAutofit/>
          </a:bodyPr>
          <a:lstStyle/>
          <a:p>
            <a:pPr marL="342900" indent="-342900">
              <a:buFont typeface="+mj-lt"/>
              <a:buAutoNum type="arabicPeriod"/>
            </a:pPr>
            <a:endParaRPr lang="de-DE" sz="1200" dirty="0"/>
          </a:p>
          <a:p>
            <a:pPr marL="342900" indent="-342900">
              <a:buFont typeface="+mj-lt"/>
              <a:buAutoNum type="arabicPeriod"/>
            </a:pPr>
            <a:r>
              <a:rPr lang="de-DE" sz="1200" dirty="0"/>
              <a:t>Hängt einen Sack im Klassenzimmer auf und sammelt darin euren </a:t>
            </a:r>
            <a:r>
              <a:rPr lang="de-DE" sz="1200" dirty="0" smtClean="0"/>
              <a:t>Verpackungsmüll </a:t>
            </a:r>
            <a:r>
              <a:rPr lang="de-DE" sz="1200" dirty="0"/>
              <a:t>für 5 Tage. </a:t>
            </a:r>
          </a:p>
          <a:p>
            <a:pPr marL="571498" lvl="1" indent="-228600">
              <a:buFont typeface="+mj-lt"/>
              <a:buAutoNum type="alphaLcPeriod"/>
            </a:pPr>
            <a:r>
              <a:rPr lang="de-DE" dirty="0"/>
              <a:t>Nach welchen Kategorien wird Müll getrennt?</a:t>
            </a:r>
          </a:p>
          <a:p>
            <a:pPr marL="571498" lvl="1" indent="-228600">
              <a:buFont typeface="+mj-lt"/>
              <a:buAutoNum type="alphaLcPeriod"/>
            </a:pPr>
            <a:r>
              <a:rPr lang="de-DE" dirty="0"/>
              <a:t>Welcher Verpackungsmüll fällt zusätzlich zuhause an?</a:t>
            </a:r>
          </a:p>
          <a:p>
            <a:pPr marL="571498" lvl="1" indent="-228600">
              <a:buFont typeface="+mj-lt"/>
              <a:buAutoNum type="alphaLcPeriod"/>
            </a:pPr>
            <a:r>
              <a:rPr lang="de-DE" dirty="0"/>
              <a:t>Analysiert euren Verpackungsmüll aus dem Klassenzimmer. Von welcher Kategorie fällt am meisten an?</a:t>
            </a:r>
          </a:p>
          <a:p>
            <a:pPr marL="571498" lvl="1" indent="-228600">
              <a:buFont typeface="+mj-lt"/>
              <a:buAutoNum type="alphaLcPeriod"/>
            </a:pPr>
            <a:endParaRPr lang="de-DE" dirty="0"/>
          </a:p>
          <a:p>
            <a:pPr marL="342900" indent="-342900">
              <a:buFont typeface="+mj-lt"/>
              <a:buAutoNum type="arabicPeriod"/>
            </a:pPr>
            <a:r>
              <a:rPr lang="de-DE" sz="1200" dirty="0"/>
              <a:t>Verpackungen im Vergleich (Aufgabenstellung ab 7. Klasse)</a:t>
            </a:r>
            <a:br>
              <a:rPr lang="de-DE" sz="1200" dirty="0"/>
            </a:br>
            <a:r>
              <a:rPr lang="de-DE" sz="1200" dirty="0"/>
              <a:t/>
            </a:r>
            <a:br>
              <a:rPr lang="de-DE" sz="1200" dirty="0"/>
            </a:br>
            <a:r>
              <a:rPr lang="de-DE" sz="1200" dirty="0"/>
              <a:t>	Lest den Text:  </a:t>
            </a:r>
            <a:r>
              <a:rPr lang="de-DE" sz="1200" dirty="0">
                <a:hlinkClick r:id="rId3"/>
              </a:rPr>
              <a:t>https://</a:t>
            </a:r>
            <a:r>
              <a:rPr lang="de-DE" sz="1200" dirty="0" smtClean="0">
                <a:hlinkClick r:id="rId3"/>
              </a:rPr>
              <a:t>www.nabu.de/imperia/md/content/nabude/konsumressourcenmuell/211025-nabu-factsheet_verpackungsvergleiche.pdf</a:t>
            </a:r>
            <a:endParaRPr lang="de-DE" sz="1200" dirty="0" smtClean="0"/>
          </a:p>
          <a:p>
            <a:pPr marL="0" indent="0">
              <a:buNone/>
            </a:pPr>
            <a:r>
              <a:rPr lang="de-DE" sz="1200" dirty="0"/>
              <a:t>	</a:t>
            </a:r>
            <a:r>
              <a:rPr lang="de-DE" sz="1200" dirty="0" smtClean="0"/>
              <a:t>Welche Umweltkategorien werden in den Säulendiagrammen betrachtet? Was steckt hinter den 	Umweltkategorien? Wie kann man die Säulendiagramme interpretieren?</a:t>
            </a:r>
          </a:p>
          <a:p>
            <a:pPr marL="0" indent="0">
              <a:buNone/>
            </a:pPr>
            <a:r>
              <a:rPr lang="de-DE" sz="1200" dirty="0" smtClean="0">
                <a:solidFill>
                  <a:srgbClr val="EE7C00"/>
                </a:solidFill>
              </a:rPr>
              <a:t>3.</a:t>
            </a:r>
            <a:r>
              <a:rPr lang="de-DE" sz="1200" dirty="0" smtClean="0"/>
              <a:t>	Was </a:t>
            </a:r>
            <a:r>
              <a:rPr lang="de-DE" sz="1200" dirty="0"/>
              <a:t>gibt es für Möglichkeiten, wie ihr den Müll reduzieren könnt? Gebt 5 Tipps an. </a:t>
            </a:r>
            <a:r>
              <a:rPr lang="de-DE" sz="1200" dirty="0" smtClean="0"/>
              <a:t/>
            </a:r>
            <a:br>
              <a:rPr lang="de-DE" sz="1200" dirty="0" smtClean="0"/>
            </a:br>
            <a:endParaRPr lang="de-DE" sz="1200" dirty="0" smtClean="0"/>
          </a:p>
          <a:p>
            <a:pPr marL="0" indent="0">
              <a:buNone/>
            </a:pPr>
            <a:r>
              <a:rPr lang="de-DE" sz="1200" dirty="0" smtClean="0">
                <a:solidFill>
                  <a:srgbClr val="EE7C00"/>
                </a:solidFill>
              </a:rPr>
              <a:t>4. </a:t>
            </a:r>
            <a:r>
              <a:rPr lang="de-DE" sz="1200" dirty="0" smtClean="0"/>
              <a:t>	Wie </a:t>
            </a:r>
            <a:r>
              <a:rPr lang="de-DE" sz="1200" dirty="0"/>
              <a:t>könnt Ihr Abfall an der Schule vermeiden bzw. besser trennen? </a:t>
            </a:r>
            <a:br>
              <a:rPr lang="de-DE" sz="1200" dirty="0"/>
            </a:br>
            <a:r>
              <a:rPr lang="de-DE" sz="1200" dirty="0" smtClean="0"/>
              <a:t>	Macht </a:t>
            </a:r>
            <a:r>
              <a:rPr lang="de-DE" sz="1200" dirty="0"/>
              <a:t>Vorschläge für Veränderung an der Schule und übergebt sie der Schulleitung.</a:t>
            </a:r>
          </a:p>
          <a:p>
            <a:pPr marL="342900" indent="-342900">
              <a:buFont typeface="+mj-lt"/>
              <a:buAutoNum type="arabicPeriod"/>
            </a:pPr>
            <a:endParaRPr lang="de-DE" sz="1200" dirty="0"/>
          </a:p>
          <a:p>
            <a:pPr marL="342900" indent="-342900">
              <a:buFont typeface="+mj-lt"/>
              <a:buAutoNum type="arabicPeriod"/>
            </a:pPr>
            <a:endParaRPr lang="de-DE" sz="1200" dirty="0"/>
          </a:p>
          <a:p>
            <a:pPr marL="0" indent="0">
              <a:buNone/>
            </a:pPr>
            <a:r>
              <a:rPr lang="de-DE" sz="1200" dirty="0"/>
              <a:t>	</a:t>
            </a:r>
            <a:endParaRPr lang="de-DE" sz="1200" dirty="0" smtClean="0"/>
          </a:p>
          <a:p>
            <a:endParaRPr lang="de-DE" sz="1200" dirty="0"/>
          </a:p>
        </p:txBody>
      </p:sp>
      <p:pic>
        <p:nvPicPr>
          <p:cNvPr id="8" name="Grafik 7"/>
          <p:cNvPicPr>
            <a:picLocks noChangeAspect="1"/>
          </p:cNvPicPr>
          <p:nvPr/>
        </p:nvPicPr>
        <p:blipFill>
          <a:blip r:embed="rId4"/>
          <a:stretch>
            <a:fillRect/>
          </a:stretch>
        </p:blipFill>
        <p:spPr>
          <a:xfrm>
            <a:off x="238380" y="232561"/>
            <a:ext cx="1266444" cy="1260000"/>
          </a:xfrm>
          <a:prstGeom prst="ellipse">
            <a:avLst/>
          </a:prstGeom>
          <a:ln w="76200">
            <a:solidFill>
              <a:srgbClr val="EE7C00"/>
            </a:solidFill>
          </a:ln>
        </p:spPr>
      </p:pic>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51" y="5852093"/>
            <a:ext cx="476412" cy="560211"/>
          </a:xfrm>
          <a:prstGeom prst="rect">
            <a:avLst/>
          </a:prstGeom>
        </p:spPr>
      </p:pic>
      <p:pic>
        <p:nvPicPr>
          <p:cNvPr id="7" name="Grafi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278688">
            <a:off x="8084829" y="5158707"/>
            <a:ext cx="1195485" cy="361608"/>
          </a:xfrm>
          <a:prstGeom prst="rect">
            <a:avLst/>
          </a:prstGeom>
        </p:spPr>
      </p:pic>
      <p:pic>
        <p:nvPicPr>
          <p:cNvPr id="10" name="Grafik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78126" y="-277451"/>
            <a:ext cx="2590964" cy="2444356"/>
          </a:xfrm>
          <a:prstGeom prst="rect">
            <a:avLst/>
          </a:prstGeom>
        </p:spPr>
      </p:pic>
      <p:pic>
        <p:nvPicPr>
          <p:cNvPr id="9" name="Grafik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58545" y="5394893"/>
            <a:ext cx="1085499" cy="1276434"/>
          </a:xfrm>
          <a:prstGeom prst="rect">
            <a:avLst/>
          </a:prstGeom>
        </p:spPr>
      </p:pic>
    </p:spTree>
    <p:extLst>
      <p:ext uri="{BB962C8B-B14F-4D97-AF65-F5344CB8AC3E}">
        <p14:creationId xmlns:p14="http://schemas.microsoft.com/office/powerpoint/2010/main" val="29706362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99291" y="232561"/>
            <a:ext cx="7544711" cy="1641506"/>
          </a:xfrm>
          <a:noFill/>
          <a:ln>
            <a:noFill/>
          </a:ln>
          <a:effectLst/>
        </p:spPr>
        <p:txBody>
          <a:bodyPr anchor="t" anchorCtr="0"/>
          <a:lstStyle/>
          <a:p>
            <a:r>
              <a:rPr lang="de-DE" sz="3200" dirty="0">
                <a:solidFill>
                  <a:schemeClr val="tx1"/>
                </a:solidFill>
              </a:rPr>
              <a:t>Voll im Tauschrausch</a:t>
            </a:r>
            <a:r>
              <a:rPr lang="de-DE" sz="3200" dirty="0"/>
              <a:t/>
            </a:r>
            <a:br>
              <a:rPr lang="de-DE" sz="3200" dirty="0"/>
            </a:br>
            <a:r>
              <a:rPr lang="de-DE" sz="1600" dirty="0">
                <a:solidFill>
                  <a:schemeClr val="tx1"/>
                </a:solidFill>
              </a:rPr>
              <a:t>CHALLENGE: </a:t>
            </a:r>
            <a:br>
              <a:rPr lang="de-DE" sz="1600" dirty="0">
                <a:solidFill>
                  <a:schemeClr val="tx1"/>
                </a:solidFill>
              </a:rPr>
            </a:br>
            <a:r>
              <a:rPr lang="de-DE" sz="1600" dirty="0">
                <a:solidFill>
                  <a:srgbClr val="EE7C00"/>
                </a:solidFill>
              </a:rPr>
              <a:t>Organisiert in der Klasse eine Tauschparty</a:t>
            </a:r>
          </a:p>
        </p:txBody>
      </p:sp>
      <p:sp>
        <p:nvSpPr>
          <p:cNvPr id="3" name="Inhaltsplatzhalter 2"/>
          <p:cNvSpPr>
            <a:spLocks noGrp="1"/>
          </p:cNvSpPr>
          <p:nvPr>
            <p:ph idx="1"/>
          </p:nvPr>
        </p:nvSpPr>
        <p:spPr>
          <a:xfrm>
            <a:off x="614035" y="2222287"/>
            <a:ext cx="7915931" cy="4270877"/>
          </a:xfrm>
        </p:spPr>
        <p:txBody>
          <a:bodyPr>
            <a:normAutofit/>
          </a:bodyPr>
          <a:lstStyle/>
          <a:p>
            <a:pPr marL="0" indent="0">
              <a:buNone/>
            </a:pPr>
            <a:r>
              <a:rPr lang="de-DE" dirty="0"/>
              <a:t>Wie wäre es, wenn wir die Freude an neuen Sachen einfach teilen könnten, ohne unseren CO</a:t>
            </a:r>
            <a:r>
              <a:rPr lang="de-DE" baseline="-25000" dirty="0"/>
              <a:t>2</a:t>
            </a:r>
            <a:r>
              <a:rPr lang="de-DE" dirty="0"/>
              <a:t>-Fußabdruck zu erhöhen?</a:t>
            </a:r>
          </a:p>
          <a:p>
            <a:pPr marL="342900" indent="-342900">
              <a:buFont typeface="+mj-lt"/>
              <a:buAutoNum type="arabicPeriod"/>
            </a:pPr>
            <a:r>
              <a:rPr lang="de-DE" dirty="0"/>
              <a:t>Bringe bis zu fünf Teile von zuhause mit, die du tauschen möchtest! Das können beispielsweise Kleidungsstücke, Bücher oder Spiele sein</a:t>
            </a:r>
            <a:r>
              <a:rPr lang="de-DE" dirty="0" smtClean="0"/>
              <a:t>. Sprich dich mit den anderen ab, dann könnt ihr toll tauschen!</a:t>
            </a:r>
            <a:endParaRPr lang="de-DE" dirty="0"/>
          </a:p>
          <a:p>
            <a:pPr marL="342900" indent="-342900">
              <a:buFont typeface="+mj-lt"/>
              <a:buAutoNum type="arabicPeriod"/>
            </a:pPr>
            <a:endParaRPr lang="de-DE" dirty="0"/>
          </a:p>
          <a:p>
            <a:pPr marL="342900" indent="-342900">
              <a:buFont typeface="+mj-lt"/>
              <a:buAutoNum type="arabicPeriod"/>
            </a:pPr>
            <a:r>
              <a:rPr lang="de-DE" dirty="0"/>
              <a:t>Warum lohnt sich Second Hand bei </a:t>
            </a:r>
            <a:r>
              <a:rPr lang="de-DE" dirty="0" smtClean="0"/>
              <a:t>Kleidung </a:t>
            </a:r>
            <a:r>
              <a:rPr lang="de-DE" dirty="0"/>
              <a:t>ganz besonders? Schau mal </a:t>
            </a:r>
            <a:r>
              <a:rPr lang="de-DE" dirty="0" smtClean="0"/>
              <a:t>hier und schreibe auf!</a:t>
            </a:r>
            <a:r>
              <a:rPr lang="de-DE" dirty="0"/>
              <a:t/>
            </a:r>
            <a:br>
              <a:rPr lang="de-DE" dirty="0"/>
            </a:br>
            <a:r>
              <a:rPr lang="de-DE" dirty="0">
                <a:hlinkClick r:id="rId3"/>
              </a:rPr>
              <a:t>UBA-</a:t>
            </a:r>
            <a:r>
              <a:rPr lang="de-DE" dirty="0" err="1">
                <a:hlinkClick r:id="rId3"/>
              </a:rPr>
              <a:t>Erklärfilm</a:t>
            </a:r>
            <a:r>
              <a:rPr lang="de-DE" dirty="0">
                <a:hlinkClick r:id="rId3"/>
              </a:rPr>
              <a:t>: Der Preis der Schönheit - Mode und die Folgen für Mensch und Umwelt – YouTube</a:t>
            </a:r>
            <a:endParaRPr lang="de-DE" dirty="0"/>
          </a:p>
          <a:p>
            <a:pPr marL="342900" indent="-342900">
              <a:buFont typeface="+mj-lt"/>
              <a:buAutoNum type="arabicPeriod"/>
            </a:pPr>
            <a:endParaRPr lang="de-DE" dirty="0"/>
          </a:p>
          <a:p>
            <a:pPr marL="342900" indent="-342900">
              <a:buFont typeface="+mj-lt"/>
              <a:buAutoNum type="arabicPeriod"/>
            </a:pPr>
            <a:r>
              <a:rPr lang="de-DE" dirty="0"/>
              <a:t>Dokumentiere hier, was du tauschen konntest. Finde weitere, bessere Alternativen zu „Fast Fashion“ und liste diese auf</a:t>
            </a:r>
            <a:r>
              <a:rPr lang="de-DE" dirty="0" smtClean="0"/>
              <a:t>.</a:t>
            </a:r>
            <a:br>
              <a:rPr lang="de-DE" dirty="0" smtClean="0"/>
            </a:br>
            <a:endParaRPr lang="de-DE" dirty="0" smtClean="0"/>
          </a:p>
          <a:p>
            <a:pPr marL="342900" indent="-342900">
              <a:buFont typeface="+mj-lt"/>
              <a:buAutoNum type="arabicPeriod"/>
            </a:pPr>
            <a:r>
              <a:rPr lang="de-DE" dirty="0"/>
              <a:t>Nehmt Kontakt zur SMV und/oder zum Elternbeirat eurer Schule auf, um </a:t>
            </a:r>
            <a:r>
              <a:rPr lang="de-DE" dirty="0" smtClean="0"/>
              <a:t>herauszufinden, </a:t>
            </a:r>
            <a:r>
              <a:rPr lang="de-DE" dirty="0"/>
              <a:t>wie </a:t>
            </a:r>
            <a:r>
              <a:rPr lang="de-DE" dirty="0" smtClean="0"/>
              <a:t>Tauschpartys </a:t>
            </a:r>
            <a:r>
              <a:rPr lang="de-DE" dirty="0"/>
              <a:t>organisiert werden </a:t>
            </a:r>
            <a:r>
              <a:rPr lang="de-DE" dirty="0" smtClean="0"/>
              <a:t>könnten. </a:t>
            </a:r>
            <a:endParaRPr lang="de-DE" dirty="0"/>
          </a:p>
        </p:txBody>
      </p:sp>
      <p:pic>
        <p:nvPicPr>
          <p:cNvPr id="6" name="Grafik 5"/>
          <p:cNvPicPr>
            <a:picLocks noChangeAspect="1"/>
          </p:cNvPicPr>
          <p:nvPr/>
        </p:nvPicPr>
        <p:blipFill rotWithShape="1">
          <a:blip r:embed="rId4"/>
          <a:srcRect l="6934" r="6934"/>
          <a:stretch/>
        </p:blipFill>
        <p:spPr>
          <a:xfrm>
            <a:off x="258103" y="232561"/>
            <a:ext cx="1293060" cy="1260000"/>
          </a:xfrm>
          <a:prstGeom prst="ellipse">
            <a:avLst/>
          </a:prstGeom>
          <a:ln w="76200">
            <a:solidFill>
              <a:srgbClr val="EE7C00"/>
            </a:solidFill>
          </a:ln>
        </p:spPr>
      </p:pic>
      <p:pic>
        <p:nvPicPr>
          <p:cNvPr id="8" name="Grafi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78126" y="-277451"/>
            <a:ext cx="2590964" cy="2444356"/>
          </a:xfrm>
          <a:prstGeom prst="rect">
            <a:avLst/>
          </a:prstGeom>
        </p:spPr>
      </p:pic>
      <p:pic>
        <p:nvPicPr>
          <p:cNvPr id="7" name="Grafi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6427" y="5735815"/>
            <a:ext cx="644061" cy="757349"/>
          </a:xfrm>
          <a:prstGeom prst="rect">
            <a:avLst/>
          </a:prstGeom>
        </p:spPr>
      </p:pic>
    </p:spTree>
    <p:extLst>
      <p:ext uri="{BB962C8B-B14F-4D97-AF65-F5344CB8AC3E}">
        <p14:creationId xmlns:p14="http://schemas.microsoft.com/office/powerpoint/2010/main" val="39775363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99291" y="232561"/>
            <a:ext cx="6146983" cy="1641506"/>
          </a:xfrm>
          <a:noFill/>
          <a:ln>
            <a:noFill/>
          </a:ln>
          <a:effectLst/>
        </p:spPr>
        <p:txBody>
          <a:bodyPr anchor="t" anchorCtr="0"/>
          <a:lstStyle/>
          <a:p>
            <a:r>
              <a:rPr lang="de-DE" sz="2300" dirty="0">
                <a:solidFill>
                  <a:schemeClr val="tx1"/>
                </a:solidFill>
              </a:rPr>
              <a:t>Sparen für Warmduscher*innen: Zudrehen statt der Verschwendung zusehen</a:t>
            </a:r>
            <a:r>
              <a:rPr lang="de-DE" sz="3200" dirty="0">
                <a:solidFill>
                  <a:schemeClr val="tx1"/>
                </a:solidFill>
              </a:rPr>
              <a:t/>
            </a:r>
            <a:br>
              <a:rPr lang="de-DE" sz="3200" dirty="0">
                <a:solidFill>
                  <a:schemeClr val="tx1"/>
                </a:solidFill>
              </a:rPr>
            </a:br>
            <a:r>
              <a:rPr lang="de-DE" sz="1600" dirty="0">
                <a:solidFill>
                  <a:schemeClr val="tx1"/>
                </a:solidFill>
              </a:rPr>
              <a:t>CHALLENGE: </a:t>
            </a:r>
            <a:br>
              <a:rPr lang="de-DE" sz="1600" dirty="0">
                <a:solidFill>
                  <a:schemeClr val="tx1"/>
                </a:solidFill>
              </a:rPr>
            </a:br>
            <a:r>
              <a:rPr lang="de-DE" sz="1600" dirty="0">
                <a:solidFill>
                  <a:srgbClr val="EE7C00"/>
                </a:solidFill>
              </a:rPr>
              <a:t>Nutze alle Möglichkeiten, wie du Warmwasser einsparen kannst</a:t>
            </a:r>
          </a:p>
        </p:txBody>
      </p:sp>
      <p:sp>
        <p:nvSpPr>
          <p:cNvPr id="3" name="Inhaltsplatzhalter 2"/>
          <p:cNvSpPr>
            <a:spLocks noGrp="1"/>
          </p:cNvSpPr>
          <p:nvPr>
            <p:ph idx="1"/>
          </p:nvPr>
        </p:nvSpPr>
        <p:spPr>
          <a:xfrm>
            <a:off x="614035" y="2222287"/>
            <a:ext cx="7915931" cy="4635713"/>
          </a:xfrm>
        </p:spPr>
        <p:txBody>
          <a:bodyPr>
            <a:normAutofit/>
          </a:bodyPr>
          <a:lstStyle/>
          <a:p>
            <a:pPr marL="342900" indent="-342900">
              <a:buFont typeface="+mj-lt"/>
              <a:buAutoNum type="arabicPeriod"/>
            </a:pPr>
            <a:r>
              <a:rPr lang="de-DE" dirty="0"/>
              <a:t>Im Durchschnitt verbraucht jede Person in Deutschland 127 l Wasser pro Tag im Haushalt. Davon kommen 80 l bei Körperpflege und Toilettengang zum Einsatz, mit 63% der größte Anteil. Häufig ist es Warmwasser, das zusätzlich noch Energie für die Erwärmung verbraucht.</a:t>
            </a:r>
          </a:p>
          <a:p>
            <a:pPr marL="342898" lvl="1" indent="0">
              <a:buNone/>
            </a:pPr>
            <a:r>
              <a:rPr lang="de-DE" dirty="0"/>
              <a:t>Gestalte einen Flyer mit vier einfachen Tipps zum Wassersparen im Bereich Körperpflege, der anderen Schüler*innen eine Anregung bietet.</a:t>
            </a:r>
            <a:br>
              <a:rPr lang="de-DE" dirty="0"/>
            </a:br>
            <a:r>
              <a:rPr lang="de-DE" dirty="0"/>
              <a:t>Hier findest du einzelne Zahlen, was wieviel Wasser verbraucht:</a:t>
            </a:r>
            <a:br>
              <a:rPr lang="de-DE" dirty="0"/>
            </a:br>
            <a:r>
              <a:rPr lang="de-DE" dirty="0">
                <a:hlinkClick r:id="rId3"/>
              </a:rPr>
              <a:t>Wassersparen in Bad und Toilette (bund-bawue.de)</a:t>
            </a:r>
            <a:endParaRPr lang="de-DE" dirty="0"/>
          </a:p>
          <a:p>
            <a:pPr marL="571498" lvl="1" indent="-228600">
              <a:buFont typeface="+mj-lt"/>
              <a:buAutoNum type="arabicPeriod"/>
            </a:pPr>
            <a:endParaRPr lang="de-DE" dirty="0"/>
          </a:p>
          <a:p>
            <a:pPr marL="342900" indent="-342900">
              <a:buFont typeface="+mj-lt"/>
              <a:buAutoNum type="arabicPeriod"/>
            </a:pPr>
            <a:r>
              <a:rPr lang="de-DE" dirty="0"/>
              <a:t>Achte auf alle Gelegenheiten, bei denen du Wasser verbrauchst, in der Schule und zuhause. Gewöhne dir an, so oft es geht, den Hahn auf „Kalt“ oder auch „Zu“ zu drehen</a:t>
            </a:r>
            <a:r>
              <a:rPr lang="de-DE" dirty="0" smtClean="0"/>
              <a:t>.</a:t>
            </a:r>
            <a:br>
              <a:rPr lang="de-DE" dirty="0" smtClean="0"/>
            </a:br>
            <a:endParaRPr lang="de-DE" dirty="0" smtClean="0"/>
          </a:p>
          <a:p>
            <a:pPr marL="342900" indent="-342900">
              <a:buFont typeface="+mj-lt"/>
              <a:buAutoNum type="arabicPeriod"/>
            </a:pPr>
            <a:r>
              <a:rPr lang="de-DE" dirty="0"/>
              <a:t>Wie steht es um die sanitären Anlagen eurer Schule? Gibt es hier die Möglichkeit, die Wassermenge pro Spülung zu beeinflussen?</a:t>
            </a:r>
            <a:br>
              <a:rPr lang="de-DE" dirty="0"/>
            </a:br>
            <a:r>
              <a:rPr lang="de-DE" dirty="0"/>
              <a:t>Ja? Dann entwerft ein Schild, das auf diese Möglichkeit aufmerksam macht, und hängt es an jede Toilettentür.</a:t>
            </a:r>
          </a:p>
          <a:p>
            <a:endParaRPr lang="de-DE" dirty="0" smtClean="0"/>
          </a:p>
          <a:p>
            <a:pPr lvl="1"/>
            <a:endParaRPr lang="de-DE" dirty="0"/>
          </a:p>
        </p:txBody>
      </p:sp>
      <p:pic>
        <p:nvPicPr>
          <p:cNvPr id="5" name="Grafik 4"/>
          <p:cNvPicPr>
            <a:picLocks noChangeAspect="1"/>
          </p:cNvPicPr>
          <p:nvPr/>
        </p:nvPicPr>
        <p:blipFill rotWithShape="1">
          <a:blip r:embed="rId4"/>
          <a:srcRect t="1141" b="1141"/>
          <a:stretch/>
        </p:blipFill>
        <p:spPr>
          <a:xfrm>
            <a:off x="239353" y="232561"/>
            <a:ext cx="1260000" cy="1260000"/>
          </a:xfrm>
          <a:prstGeom prst="ellipse">
            <a:avLst/>
          </a:prstGeom>
          <a:ln w="76200">
            <a:solidFill>
              <a:srgbClr val="EE7C00"/>
            </a:solidFill>
          </a:ln>
        </p:spPr>
      </p:pic>
      <p:pic>
        <p:nvPicPr>
          <p:cNvPr id="6" name="Grafi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4729" y="5116945"/>
            <a:ext cx="603024" cy="599558"/>
          </a:xfrm>
          <a:prstGeom prst="rect">
            <a:avLst/>
          </a:prstGeom>
        </p:spPr>
      </p:pic>
      <p:pic>
        <p:nvPicPr>
          <p:cNvPr id="9" name="Grafi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78126" y="-277451"/>
            <a:ext cx="2590964" cy="2444356"/>
          </a:xfrm>
          <a:prstGeom prst="rect">
            <a:avLst/>
          </a:prstGeom>
        </p:spPr>
      </p:pic>
    </p:spTree>
    <p:extLst>
      <p:ext uri="{BB962C8B-B14F-4D97-AF65-F5344CB8AC3E}">
        <p14:creationId xmlns:p14="http://schemas.microsoft.com/office/powerpoint/2010/main" val="14765839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3"/>
          <a:stretch>
            <a:fillRect/>
          </a:stretch>
        </p:blipFill>
        <p:spPr>
          <a:xfrm>
            <a:off x="226999" y="232561"/>
            <a:ext cx="1279091" cy="1260000"/>
          </a:xfrm>
          <a:prstGeom prst="ellipse">
            <a:avLst/>
          </a:prstGeom>
          <a:ln w="76200">
            <a:solidFill>
              <a:srgbClr val="EE7C00"/>
            </a:solidFill>
          </a:ln>
        </p:spPr>
      </p:pic>
      <p:sp>
        <p:nvSpPr>
          <p:cNvPr id="2" name="Titel 1"/>
          <p:cNvSpPr>
            <a:spLocks noGrp="1"/>
          </p:cNvSpPr>
          <p:nvPr>
            <p:ph type="title"/>
          </p:nvPr>
        </p:nvSpPr>
        <p:spPr>
          <a:xfrm>
            <a:off x="1599292" y="232561"/>
            <a:ext cx="5990228" cy="1641506"/>
          </a:xfrm>
          <a:noFill/>
          <a:ln>
            <a:noFill/>
          </a:ln>
          <a:effectLst/>
        </p:spPr>
        <p:txBody>
          <a:bodyPr anchor="t" anchorCtr="0"/>
          <a:lstStyle/>
          <a:p>
            <a:r>
              <a:rPr lang="de-DE" sz="2600" dirty="0">
                <a:solidFill>
                  <a:schemeClr val="tx1"/>
                </a:solidFill>
              </a:rPr>
              <a:t>Nicht auf die Palme bringen lassen!</a:t>
            </a:r>
            <a:r>
              <a:rPr lang="de-DE" sz="2600" dirty="0"/>
              <a:t/>
            </a:r>
            <a:br>
              <a:rPr lang="de-DE" sz="2600" dirty="0"/>
            </a:br>
            <a:r>
              <a:rPr lang="de-DE" sz="1600" dirty="0">
                <a:solidFill>
                  <a:schemeClr val="tx1"/>
                </a:solidFill>
              </a:rPr>
              <a:t>CHALLENGE: </a:t>
            </a:r>
            <a:br>
              <a:rPr lang="de-DE" sz="1600" dirty="0">
                <a:solidFill>
                  <a:schemeClr val="tx1"/>
                </a:solidFill>
              </a:rPr>
            </a:br>
            <a:r>
              <a:rPr lang="de-DE" sz="1600" dirty="0">
                <a:solidFill>
                  <a:srgbClr val="EE7C00"/>
                </a:solidFill>
              </a:rPr>
              <a:t>Suche für ein Produkt deiner Wahl eine palmölfreie Alternative &amp; </a:t>
            </a:r>
            <a:r>
              <a:rPr lang="de-DE" sz="1600" dirty="0" smtClean="0">
                <a:solidFill>
                  <a:srgbClr val="EE7C00"/>
                </a:solidFill>
              </a:rPr>
              <a:t>probiere </a:t>
            </a:r>
            <a:r>
              <a:rPr lang="de-DE" sz="1600" dirty="0">
                <a:solidFill>
                  <a:srgbClr val="EE7C00"/>
                </a:solidFill>
              </a:rPr>
              <a:t>sie aus</a:t>
            </a:r>
          </a:p>
        </p:txBody>
      </p:sp>
      <p:sp>
        <p:nvSpPr>
          <p:cNvPr id="3" name="Inhaltsplatzhalter 2"/>
          <p:cNvSpPr>
            <a:spLocks noGrp="1"/>
          </p:cNvSpPr>
          <p:nvPr>
            <p:ph idx="1"/>
          </p:nvPr>
        </p:nvSpPr>
        <p:spPr>
          <a:xfrm>
            <a:off x="614035" y="2222287"/>
            <a:ext cx="7915931" cy="4723458"/>
          </a:xfrm>
        </p:spPr>
        <p:txBody>
          <a:bodyPr>
            <a:normAutofit/>
          </a:bodyPr>
          <a:lstStyle/>
          <a:p>
            <a:pPr marL="342900" indent="-342900">
              <a:buFont typeface="+mj-lt"/>
              <a:buAutoNum type="arabicPeriod"/>
            </a:pPr>
            <a:r>
              <a:rPr lang="de-DE" sz="1600" dirty="0"/>
              <a:t>Warum sollten wir den Palmölverbrauch reduzieren?</a:t>
            </a:r>
          </a:p>
          <a:p>
            <a:pPr marL="342898" lvl="1" indent="0">
              <a:buNone/>
            </a:pPr>
            <a:r>
              <a:rPr lang="de-DE" sz="1600" dirty="0"/>
              <a:t>Recherchiere zum Thema und erstelle eine Mindmap zum Thema Palmöl mit den Themenfeldern „soziale, ökologische und ökonomische Probleme“.</a:t>
            </a:r>
          </a:p>
          <a:p>
            <a:pPr marL="685798" lvl="1" indent="-342900">
              <a:buFont typeface="+mj-lt"/>
              <a:buAutoNum type="arabicPeriod"/>
            </a:pPr>
            <a:endParaRPr lang="de-DE" sz="1600" dirty="0"/>
          </a:p>
          <a:p>
            <a:pPr marL="342900" indent="-342900">
              <a:buFont typeface="+mj-lt"/>
              <a:buAutoNum type="arabicPeriod"/>
            </a:pPr>
            <a:r>
              <a:rPr lang="de-DE" sz="1600" dirty="0"/>
              <a:t>Suche 5 Alltagsprodukte (Lebensmittel, Putzmittel, Kosmetikartikel,…) zuhause, die Palmöl enthalten. Nutze hierfür die App </a:t>
            </a:r>
            <a:r>
              <a:rPr lang="de-DE" sz="1600" dirty="0" err="1"/>
              <a:t>CodeCheck</a:t>
            </a:r>
            <a:r>
              <a:rPr lang="de-DE" sz="1600" dirty="0"/>
              <a:t>: </a:t>
            </a:r>
            <a:r>
              <a:rPr lang="de-DE" sz="1600" dirty="0">
                <a:hlinkClick r:id="rId4"/>
              </a:rPr>
              <a:t>https://www.codecheck.info</a:t>
            </a:r>
            <a:r>
              <a:rPr lang="de-DE" sz="1600" dirty="0" smtClean="0">
                <a:hlinkClick r:id="rId4"/>
              </a:rPr>
              <a:t>/</a:t>
            </a:r>
            <a:r>
              <a:rPr lang="de-DE" sz="1600" dirty="0" smtClean="0"/>
              <a:t> oder im App-Store als Download. </a:t>
            </a:r>
            <a:endParaRPr lang="de-DE" sz="1600" dirty="0"/>
          </a:p>
          <a:p>
            <a:pPr marL="342898" lvl="1" indent="0">
              <a:buNone/>
            </a:pPr>
            <a:r>
              <a:rPr lang="de-DE" sz="1600" dirty="0"/>
              <a:t>Recherchiere zu den gefundenen Produkten Alternativen ohne Palmöl</a:t>
            </a:r>
            <a:r>
              <a:rPr lang="de-DE" sz="1600" dirty="0" smtClean="0"/>
              <a:t>.</a:t>
            </a:r>
            <a:br>
              <a:rPr lang="de-DE" sz="1600" dirty="0" smtClean="0"/>
            </a:br>
            <a:endParaRPr lang="de-DE" sz="1600" dirty="0" smtClean="0"/>
          </a:p>
          <a:p>
            <a:pPr marL="342900" indent="-342900">
              <a:buFont typeface="+mj-lt"/>
              <a:buAutoNum type="arabicPeriod"/>
            </a:pPr>
            <a:r>
              <a:rPr lang="de-DE" sz="1600" dirty="0"/>
              <a:t>Palmöl ersetzen – mögliche Rezepte für </a:t>
            </a:r>
            <a:r>
              <a:rPr lang="de-DE" sz="1600" dirty="0" smtClean="0"/>
              <a:t>Alternativen. Probiere etwas aus!</a:t>
            </a:r>
            <a:br>
              <a:rPr lang="de-DE" sz="1600" dirty="0" smtClean="0"/>
            </a:br>
            <a:r>
              <a:rPr lang="de-DE" sz="1600" dirty="0">
                <a:hlinkClick r:id="rId5"/>
              </a:rPr>
              <a:t>Statt Palmöl - 11 einfache Alternativen zu beliebten Produkten mit Palmöl (smarticular.net)</a:t>
            </a:r>
            <a:endParaRPr lang="de-DE" sz="1600" dirty="0">
              <a:solidFill>
                <a:srgbClr val="3D545F"/>
              </a:solidFill>
            </a:endParaRPr>
          </a:p>
          <a:p>
            <a:pPr marL="0" indent="0">
              <a:buNone/>
            </a:pPr>
            <a:endParaRPr lang="de-DE" sz="1600" dirty="0"/>
          </a:p>
          <a:p>
            <a:endParaRPr lang="de-DE" sz="1750" dirty="0" smtClean="0"/>
          </a:p>
          <a:p>
            <a:pPr marL="0" indent="0">
              <a:buNone/>
            </a:pPr>
            <a:endParaRPr lang="de-DE" dirty="0"/>
          </a:p>
        </p:txBody>
      </p:sp>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6999" y="5126197"/>
            <a:ext cx="588994" cy="857169"/>
          </a:xfrm>
          <a:prstGeom prst="rect">
            <a:avLst/>
          </a:prstGeom>
        </p:spPr>
      </p:pic>
      <p:pic>
        <p:nvPicPr>
          <p:cNvPr id="8" name="Grafik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78126" y="-277451"/>
            <a:ext cx="2590964" cy="2444356"/>
          </a:xfrm>
          <a:prstGeom prst="rect">
            <a:avLst/>
          </a:prstGeom>
        </p:spPr>
      </p:pic>
      <p:pic>
        <p:nvPicPr>
          <p:cNvPr id="7" name="Grafik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8007490" y="5250198"/>
            <a:ext cx="1044952" cy="1466335"/>
          </a:xfrm>
          <a:prstGeom prst="rect">
            <a:avLst/>
          </a:prstGeom>
        </p:spPr>
      </p:pic>
    </p:spTree>
    <p:extLst>
      <p:ext uri="{BB962C8B-B14F-4D97-AF65-F5344CB8AC3E}">
        <p14:creationId xmlns:p14="http://schemas.microsoft.com/office/powerpoint/2010/main" val="13198351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99291" y="614477"/>
            <a:ext cx="5232583" cy="1259590"/>
          </a:xfrm>
          <a:noFill/>
          <a:ln>
            <a:noFill/>
          </a:ln>
          <a:effectLst/>
        </p:spPr>
        <p:txBody>
          <a:bodyPr anchor="t" anchorCtr="0"/>
          <a:lstStyle/>
          <a:p>
            <a:r>
              <a:rPr lang="de-DE" sz="3200" dirty="0">
                <a:solidFill>
                  <a:schemeClr val="tx1"/>
                </a:solidFill>
              </a:rPr>
              <a:t>Klimaschutz verstanden? Das Quiz</a:t>
            </a:r>
            <a:br>
              <a:rPr lang="de-DE" sz="3200" dirty="0">
                <a:solidFill>
                  <a:schemeClr val="tx1"/>
                </a:solidFill>
              </a:rPr>
            </a:br>
            <a:r>
              <a:rPr lang="de-DE" sz="1600" dirty="0">
                <a:solidFill>
                  <a:schemeClr val="tx1"/>
                </a:solidFill>
              </a:rPr>
              <a:t/>
            </a:r>
            <a:br>
              <a:rPr lang="de-DE" sz="1600" dirty="0">
                <a:solidFill>
                  <a:schemeClr val="tx1"/>
                </a:solidFill>
              </a:rPr>
            </a:br>
            <a:endParaRPr lang="de-DE" sz="1600" dirty="0">
              <a:solidFill>
                <a:schemeClr val="tx1"/>
              </a:solidFill>
            </a:endParaRPr>
          </a:p>
        </p:txBody>
      </p:sp>
      <p:sp>
        <p:nvSpPr>
          <p:cNvPr id="3" name="Inhaltsplatzhalter 2"/>
          <p:cNvSpPr>
            <a:spLocks noGrp="1"/>
          </p:cNvSpPr>
          <p:nvPr>
            <p:ph idx="1"/>
          </p:nvPr>
        </p:nvSpPr>
        <p:spPr>
          <a:xfrm>
            <a:off x="3284744" y="2222287"/>
            <a:ext cx="5245221" cy="3636511"/>
          </a:xfrm>
        </p:spPr>
        <p:txBody>
          <a:bodyPr/>
          <a:lstStyle/>
          <a:p>
            <a:pPr marL="0" indent="0">
              <a:buNone/>
            </a:pPr>
            <a:endParaRPr lang="de-DE" dirty="0"/>
          </a:p>
          <a:p>
            <a:endParaRPr lang="de-DE" dirty="0"/>
          </a:p>
          <a:p>
            <a:endParaRPr lang="de-DE" dirty="0"/>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639" y="296752"/>
            <a:ext cx="1252728" cy="1131618"/>
          </a:xfrm>
          <a:prstGeom prst="ellipse">
            <a:avLst/>
          </a:prstGeom>
          <a:ln w="76200">
            <a:solidFill>
              <a:srgbClr val="EE7C00"/>
            </a:solidFill>
          </a:ln>
        </p:spPr>
      </p:pic>
      <p:sp>
        <p:nvSpPr>
          <p:cNvPr id="6" name="Textfeld 5"/>
          <p:cNvSpPr txBox="1"/>
          <p:nvPr/>
        </p:nvSpPr>
        <p:spPr>
          <a:xfrm>
            <a:off x="3150023" y="3065069"/>
            <a:ext cx="5264772" cy="2708434"/>
          </a:xfrm>
          <a:prstGeom prst="rect">
            <a:avLst/>
          </a:prstGeom>
          <a:noFill/>
        </p:spPr>
        <p:txBody>
          <a:bodyPr wrap="square" rtlCol="0">
            <a:spAutoFit/>
          </a:bodyPr>
          <a:lstStyle/>
          <a:p>
            <a:pPr algn="ctr"/>
            <a:r>
              <a:rPr lang="de-DE" dirty="0">
                <a:solidFill>
                  <a:schemeClr val="bg1"/>
                </a:solidFill>
              </a:rPr>
              <a:t>Absolviert das </a:t>
            </a:r>
            <a:r>
              <a:rPr lang="de-DE" sz="2000" b="1" dirty="0">
                <a:ln w="22225">
                  <a:solidFill>
                    <a:schemeClr val="accent2"/>
                  </a:solidFill>
                  <a:prstDash val="solid"/>
                </a:ln>
                <a:solidFill>
                  <a:schemeClr val="accent2">
                    <a:lumMod val="40000"/>
                    <a:lumOff val="60000"/>
                  </a:schemeClr>
                </a:solidFill>
              </a:rPr>
              <a:t>Quiz</a:t>
            </a:r>
            <a:r>
              <a:rPr lang="de-DE" dirty="0"/>
              <a:t> </a:t>
            </a:r>
            <a:r>
              <a:rPr lang="de-DE" dirty="0">
                <a:solidFill>
                  <a:schemeClr val="bg1"/>
                </a:solidFill>
              </a:rPr>
              <a:t>allein oder gemeinsam in der Klasse. </a:t>
            </a:r>
          </a:p>
          <a:p>
            <a:pPr algn="ctr"/>
            <a:endParaRPr lang="de-DE" dirty="0">
              <a:solidFill>
                <a:schemeClr val="bg1"/>
              </a:solidFill>
            </a:endParaRPr>
          </a:p>
          <a:p>
            <a:pPr algn="ctr"/>
            <a:r>
              <a:rPr lang="de-DE" dirty="0">
                <a:solidFill>
                  <a:schemeClr val="bg1"/>
                </a:solidFill>
              </a:rPr>
              <a:t>Die Entscheidung in welcher Form ihr das </a:t>
            </a:r>
            <a:r>
              <a:rPr lang="de-DE" sz="2000" b="1" dirty="0">
                <a:ln w="22225">
                  <a:solidFill>
                    <a:schemeClr val="accent2"/>
                  </a:solidFill>
                  <a:prstDash val="solid"/>
                </a:ln>
                <a:solidFill>
                  <a:schemeClr val="accent2">
                    <a:lumMod val="40000"/>
                    <a:lumOff val="60000"/>
                  </a:schemeClr>
                </a:solidFill>
              </a:rPr>
              <a:t>Quiz</a:t>
            </a:r>
            <a:r>
              <a:rPr lang="de-DE" dirty="0"/>
              <a:t> </a:t>
            </a:r>
            <a:r>
              <a:rPr lang="de-DE" dirty="0">
                <a:solidFill>
                  <a:schemeClr val="bg1"/>
                </a:solidFill>
              </a:rPr>
              <a:t>durchführt liegt bei eurer Lehrkraft. </a:t>
            </a:r>
            <a:endParaRPr lang="de-DE" dirty="0" smtClean="0">
              <a:solidFill>
                <a:schemeClr val="bg1"/>
              </a:solidFill>
            </a:endParaRPr>
          </a:p>
          <a:p>
            <a:pPr algn="ctr"/>
            <a:endParaRPr lang="de-DE" dirty="0">
              <a:solidFill>
                <a:schemeClr val="bg1"/>
              </a:solidFill>
            </a:endParaRPr>
          </a:p>
          <a:p>
            <a:pPr algn="ctr"/>
            <a:r>
              <a:rPr lang="de-DE" sz="4000" b="1" dirty="0" smtClean="0">
                <a:ln w="22225">
                  <a:solidFill>
                    <a:schemeClr val="accent2"/>
                  </a:solidFill>
                  <a:prstDash val="solid"/>
                </a:ln>
                <a:solidFill>
                  <a:schemeClr val="accent2">
                    <a:lumMod val="40000"/>
                    <a:lumOff val="60000"/>
                  </a:schemeClr>
                </a:solidFill>
                <a:hlinkClick r:id="rId4"/>
              </a:rPr>
              <a:t>Hier geht‘s zum</a:t>
            </a:r>
            <a:r>
              <a:rPr lang="de-DE" sz="4000" dirty="0" smtClean="0">
                <a:solidFill>
                  <a:schemeClr val="bg1"/>
                </a:solidFill>
                <a:hlinkClick r:id="rId4"/>
              </a:rPr>
              <a:t> </a:t>
            </a:r>
            <a:r>
              <a:rPr lang="de-DE" sz="4000" b="1" dirty="0" smtClean="0">
                <a:ln w="22225">
                  <a:solidFill>
                    <a:schemeClr val="accent2"/>
                  </a:solidFill>
                  <a:prstDash val="solid"/>
                </a:ln>
                <a:solidFill>
                  <a:schemeClr val="accent2">
                    <a:lumMod val="40000"/>
                    <a:lumOff val="60000"/>
                  </a:schemeClr>
                </a:solidFill>
                <a:hlinkClick r:id="rId4"/>
              </a:rPr>
              <a:t>Quiz</a:t>
            </a:r>
            <a:endParaRPr lang="de-DE" sz="4000" dirty="0"/>
          </a:p>
          <a:p>
            <a:endParaRPr lang="de-DE" dirty="0"/>
          </a:p>
        </p:txBody>
      </p:sp>
      <p:pic>
        <p:nvPicPr>
          <p:cNvPr id="12" name="Grafi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78126" y="-277451"/>
            <a:ext cx="2590964" cy="2444356"/>
          </a:xfrm>
          <a:prstGeom prst="rect">
            <a:avLst/>
          </a:prstGeom>
        </p:spPr>
      </p:pic>
      <p:pic>
        <p:nvPicPr>
          <p:cNvPr id="11" name="Grafik 10"/>
          <p:cNvPicPr>
            <a:picLocks noChangeAspect="1"/>
          </p:cNvPicPr>
          <p:nvPr/>
        </p:nvPicPr>
        <p:blipFill rotWithShape="1">
          <a:blip r:embed="rId6" cstate="print">
            <a:extLst>
              <a:ext uri="{28A0092B-C50C-407E-A947-70E740481C1C}">
                <a14:useLocalDpi xmlns:a14="http://schemas.microsoft.com/office/drawing/2010/main" val="0"/>
              </a:ext>
            </a:extLst>
          </a:blip>
          <a:srcRect r="56849"/>
          <a:stretch/>
        </p:blipFill>
        <p:spPr>
          <a:xfrm>
            <a:off x="502280" y="2619371"/>
            <a:ext cx="2155143" cy="1672741"/>
          </a:xfrm>
          <a:prstGeom prst="rect">
            <a:avLst/>
          </a:prstGeom>
        </p:spPr>
      </p:pic>
      <p:pic>
        <p:nvPicPr>
          <p:cNvPr id="13" name="Grafik 12"/>
          <p:cNvPicPr>
            <a:picLocks noChangeAspect="1"/>
          </p:cNvPicPr>
          <p:nvPr/>
        </p:nvPicPr>
        <p:blipFill rotWithShape="1">
          <a:blip r:embed="rId6" cstate="print">
            <a:extLst>
              <a:ext uri="{28A0092B-C50C-407E-A947-70E740481C1C}">
                <a14:useLocalDpi xmlns:a14="http://schemas.microsoft.com/office/drawing/2010/main" val="0"/>
              </a:ext>
            </a:extLst>
          </a:blip>
          <a:srcRect l="43274"/>
          <a:stretch/>
        </p:blipFill>
        <p:spPr>
          <a:xfrm>
            <a:off x="51734" y="4132559"/>
            <a:ext cx="2779265" cy="1640944"/>
          </a:xfrm>
          <a:prstGeom prst="rect">
            <a:avLst/>
          </a:prstGeom>
        </p:spPr>
      </p:pic>
    </p:spTree>
    <p:extLst>
      <p:ext uri="{BB962C8B-B14F-4D97-AF65-F5344CB8AC3E}">
        <p14:creationId xmlns:p14="http://schemas.microsoft.com/office/powerpoint/2010/main" val="26963869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4316" y="796705"/>
            <a:ext cx="6656747" cy="1123774"/>
          </a:xfrm>
        </p:spPr>
        <p:txBody>
          <a:bodyPr anchor="t" anchorCtr="0"/>
          <a:lstStyle/>
          <a:p>
            <a:r>
              <a:rPr lang="de-DE" dirty="0"/>
              <a:t>Mein persönliches Fazit der </a:t>
            </a:r>
            <a:r>
              <a:rPr lang="de-DE" dirty="0" smtClean="0"/>
              <a:t/>
            </a:r>
            <a:br>
              <a:rPr lang="de-DE" dirty="0" smtClean="0"/>
            </a:br>
            <a:r>
              <a:rPr lang="de-DE" dirty="0" smtClean="0"/>
              <a:t>CO</a:t>
            </a:r>
            <a:r>
              <a:rPr lang="de-DE" baseline="-25000" dirty="0" smtClean="0"/>
              <a:t>2</a:t>
            </a:r>
            <a:r>
              <a:rPr lang="de-DE" dirty="0" smtClean="0"/>
              <a:t>-Schulchallenge</a:t>
            </a:r>
            <a:endParaRPr lang="de-DE" dirty="0"/>
          </a:p>
        </p:txBody>
      </p:sp>
      <p:sp>
        <p:nvSpPr>
          <p:cNvPr id="5" name="Inhaltsplatzhalter 4"/>
          <p:cNvSpPr>
            <a:spLocks noGrp="1"/>
          </p:cNvSpPr>
          <p:nvPr>
            <p:ph idx="1"/>
          </p:nvPr>
        </p:nvSpPr>
        <p:spPr>
          <a:xfrm>
            <a:off x="288206" y="2985426"/>
            <a:ext cx="7950629" cy="2727383"/>
          </a:xfrm>
        </p:spPr>
        <p:txBody>
          <a:bodyPr>
            <a:noAutofit/>
          </a:bodyPr>
          <a:lstStyle/>
          <a:p>
            <a:pPr marL="0" indent="0">
              <a:buNone/>
            </a:pPr>
            <a:r>
              <a:rPr lang="de-DE" sz="1600" dirty="0"/>
              <a:t>Reflexion: Suche dir </a:t>
            </a:r>
            <a:r>
              <a:rPr lang="de-DE" sz="1600" b="1" dirty="0">
                <a:solidFill>
                  <a:srgbClr val="EE7C00"/>
                </a:solidFill>
              </a:rPr>
              <a:t>zwei</a:t>
            </a:r>
            <a:r>
              <a:rPr lang="de-DE" sz="1600" dirty="0"/>
              <a:t> der unten genannten Aufgaben aus und bearbeite sie.</a:t>
            </a:r>
          </a:p>
          <a:p>
            <a:pPr marL="0" indent="0">
              <a:buNone/>
            </a:pPr>
            <a:endParaRPr lang="de-DE" sz="1600" dirty="0"/>
          </a:p>
          <a:p>
            <a:r>
              <a:rPr lang="de-DE" sz="1600" dirty="0"/>
              <a:t>Wahlaufgaben:</a:t>
            </a:r>
          </a:p>
          <a:p>
            <a:pPr lvl="1"/>
            <a:r>
              <a:rPr lang="de-DE" sz="1400" dirty="0"/>
              <a:t>Welche Challenge fiel dir besonders leicht? Warum?</a:t>
            </a:r>
          </a:p>
          <a:p>
            <a:pPr lvl="1"/>
            <a:r>
              <a:rPr lang="de-DE" sz="1400" dirty="0"/>
              <a:t>Welche Challenge war schwierig? Warum?</a:t>
            </a:r>
          </a:p>
          <a:p>
            <a:pPr lvl="1"/>
            <a:r>
              <a:rPr lang="de-DE" sz="1400" dirty="0"/>
              <a:t>Gab es einen besonderen AHA-Effekt? Welchen?</a:t>
            </a:r>
          </a:p>
          <a:p>
            <a:pPr lvl="1"/>
            <a:r>
              <a:rPr lang="de-DE" sz="1400" dirty="0"/>
              <a:t>Gab es eine Challenge, die dir besonders Spaß gemacht hat? Begründe deine Entscheidung.</a:t>
            </a:r>
          </a:p>
          <a:p>
            <a:pPr lvl="1"/>
            <a:r>
              <a:rPr lang="de-DE" sz="1400" dirty="0"/>
              <a:t>Gibt es etwas, was du gerne in deinen Alltag integrieren möchtest? Wenn ja, was?</a:t>
            </a:r>
          </a:p>
          <a:p>
            <a:pPr lvl="1"/>
            <a:r>
              <a:rPr lang="de-DE" sz="1400" dirty="0"/>
              <a:t>Erstelle ein Video, ein </a:t>
            </a:r>
            <a:r>
              <a:rPr lang="de-DE" sz="1400" dirty="0" err="1"/>
              <a:t>Reel</a:t>
            </a:r>
            <a:r>
              <a:rPr lang="de-DE" sz="1400" dirty="0"/>
              <a:t>, ein Foto, male ein Bild oder schreibe einen Text, zum Beispiel einen Brief an den Bundeskanzler/deine Oma/das </a:t>
            </a:r>
            <a:r>
              <a:rPr lang="de-DE" sz="1400" dirty="0" err="1"/>
              <a:t>Challengeteam</a:t>
            </a:r>
            <a:r>
              <a:rPr lang="de-DE" sz="1400" dirty="0"/>
              <a:t> </a:t>
            </a:r>
            <a:br>
              <a:rPr lang="de-DE" sz="1400" dirty="0"/>
            </a:br>
            <a:r>
              <a:rPr lang="de-DE" sz="1400" dirty="0"/>
              <a:t>als dein Fazit der Challenge.</a:t>
            </a:r>
          </a:p>
          <a:p>
            <a:pPr marL="0" indent="0">
              <a:buNone/>
            </a:pPr>
            <a:endParaRPr lang="de-DE" sz="1600"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8126" y="-277451"/>
            <a:ext cx="2590964" cy="2444356"/>
          </a:xfrm>
          <a:prstGeom prst="rect">
            <a:avLst/>
          </a:prstGeom>
        </p:spPr>
      </p:pic>
    </p:spTree>
    <p:extLst>
      <p:ext uri="{BB962C8B-B14F-4D97-AF65-F5344CB8AC3E}">
        <p14:creationId xmlns:p14="http://schemas.microsoft.com/office/powerpoint/2010/main" val="18156551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07499" y="1837204"/>
            <a:ext cx="7929000" cy="2971051"/>
          </a:xfrm>
          <a:effectLst>
            <a:outerShdw blurRad="127000" dist="38100" algn="l" rotWithShape="0">
              <a:prstClr val="black">
                <a:alpha val="91000"/>
              </a:prstClr>
            </a:outerShdw>
          </a:effectLst>
        </p:spPr>
        <p:txBody>
          <a:bodyPr/>
          <a:lstStyle/>
          <a:p>
            <a:pPr algn="ctr"/>
            <a:r>
              <a:rPr lang="de-DE" sz="2800" dirty="0">
                <a:solidFill>
                  <a:schemeClr val="tx1"/>
                </a:solidFill>
              </a:rPr>
              <a:t>Challenge-Tagebuch </a:t>
            </a:r>
            <a:r>
              <a:rPr lang="de-DE" sz="2800" dirty="0" smtClean="0">
                <a:solidFill>
                  <a:schemeClr val="tx1"/>
                </a:solidFill>
              </a:rPr>
              <a:t>von </a:t>
            </a:r>
            <a:br>
              <a:rPr lang="de-DE" sz="2800" dirty="0" smtClean="0">
                <a:solidFill>
                  <a:schemeClr val="tx1"/>
                </a:solidFill>
              </a:rPr>
            </a:br>
            <a:r>
              <a:rPr lang="de-DE" sz="2800" dirty="0" smtClean="0">
                <a:solidFill>
                  <a:schemeClr val="tx1"/>
                </a:solidFill>
              </a:rPr>
              <a:t>NAME</a:t>
            </a:r>
            <a:r>
              <a:rPr lang="de-DE" sz="2800" dirty="0">
                <a:solidFill>
                  <a:schemeClr val="tx1"/>
                </a:solidFill>
              </a:rPr>
              <a:t>, NACHNAME, KLASSE</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5789" y="6085561"/>
            <a:ext cx="1952421" cy="640678"/>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4208" y="4993125"/>
            <a:ext cx="4315585" cy="1445392"/>
          </a:xfrm>
          <a:prstGeom prst="rect">
            <a:avLst/>
          </a:prstGeom>
        </p:spPr>
      </p:pic>
    </p:spTree>
    <p:extLst>
      <p:ext uri="{BB962C8B-B14F-4D97-AF65-F5344CB8AC3E}">
        <p14:creationId xmlns:p14="http://schemas.microsoft.com/office/powerpoint/2010/main" val="6870173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4315" y="796705"/>
            <a:ext cx="8322185" cy="1123774"/>
          </a:xfrm>
        </p:spPr>
        <p:txBody>
          <a:bodyPr anchor="t" anchorCtr="0"/>
          <a:lstStyle/>
          <a:p>
            <a:r>
              <a:rPr lang="de-DE" dirty="0"/>
              <a:t>Vielen Dank fürs MITMACHEN!</a:t>
            </a:r>
          </a:p>
        </p:txBody>
      </p:sp>
      <p:pic>
        <p:nvPicPr>
          <p:cNvPr id="4" name="Grafik 3"/>
          <p:cNvPicPr>
            <a:picLocks noChangeAspect="1"/>
          </p:cNvPicPr>
          <p:nvPr/>
        </p:nvPicPr>
        <p:blipFill rotWithShape="1">
          <a:blip r:embed="rId3"/>
          <a:srcRect l="27928" r="27019"/>
          <a:stretch/>
        </p:blipFill>
        <p:spPr>
          <a:xfrm>
            <a:off x="8058320" y="5568684"/>
            <a:ext cx="943292" cy="1080000"/>
          </a:xfrm>
          <a:prstGeom prst="rect">
            <a:avLst/>
          </a:prstGeom>
        </p:spPr>
      </p:pic>
      <p:sp>
        <p:nvSpPr>
          <p:cNvPr id="3" name="Ovale Legende 2"/>
          <p:cNvSpPr/>
          <p:nvPr/>
        </p:nvSpPr>
        <p:spPr>
          <a:xfrm>
            <a:off x="3685308" y="2238451"/>
            <a:ext cx="5181601" cy="2970858"/>
          </a:xfrm>
          <a:prstGeom prst="wedgeEllipseCallout">
            <a:avLst>
              <a:gd name="adj1" fmla="val 33213"/>
              <a:gd name="adj2" fmla="val 6708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Macht mit beim Gewinnspiel! Die Teilnahmebedingungen findet ihr auf unserer </a:t>
            </a:r>
            <a:r>
              <a:rPr lang="de-DE" dirty="0">
                <a:hlinkClick r:id="rId4"/>
              </a:rPr>
              <a:t>Website</a:t>
            </a:r>
            <a:r>
              <a:rPr lang="de-DE" dirty="0"/>
              <a:t>.</a:t>
            </a:r>
          </a:p>
          <a:p>
            <a:pPr algn="ctr"/>
            <a:r>
              <a:rPr lang="de-DE" sz="2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Seid kreativ!</a:t>
            </a:r>
          </a:p>
        </p:txBody>
      </p:sp>
      <p:pic>
        <p:nvPicPr>
          <p:cNvPr id="6" name="Grafi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18473" y="2974108"/>
            <a:ext cx="3990110" cy="2992583"/>
          </a:xfrm>
          <a:prstGeom prst="rect">
            <a:avLst/>
          </a:prstGeom>
        </p:spPr>
      </p:pic>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5826" y="135160"/>
            <a:ext cx="637152" cy="603459"/>
          </a:xfrm>
          <a:prstGeom prst="rect">
            <a:avLst/>
          </a:prstGeom>
        </p:spPr>
      </p:pic>
      <p:pic>
        <p:nvPicPr>
          <p:cNvPr id="7" name="Grafik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95762" y="11845"/>
            <a:ext cx="420718" cy="612275"/>
          </a:xfrm>
          <a:prstGeom prst="rect">
            <a:avLst/>
          </a:prstGeom>
        </p:spPr>
      </p:pic>
      <p:pic>
        <p:nvPicPr>
          <p:cNvPr id="8" name="Grafik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88502" y="960119"/>
            <a:ext cx="1113110" cy="808179"/>
          </a:xfrm>
          <a:prstGeom prst="rect">
            <a:avLst/>
          </a:prstGeom>
        </p:spPr>
      </p:pic>
      <p:pic>
        <p:nvPicPr>
          <p:cNvPr id="9" name="Grafik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09108" y="5568684"/>
            <a:ext cx="918448" cy="1080000"/>
          </a:xfrm>
          <a:prstGeom prst="rect">
            <a:avLst/>
          </a:prstGeom>
        </p:spPr>
      </p:pic>
      <p:pic>
        <p:nvPicPr>
          <p:cNvPr id="10" name="Grafik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76525" y="200581"/>
            <a:ext cx="490609" cy="637383"/>
          </a:xfrm>
          <a:prstGeom prst="rect">
            <a:avLst/>
          </a:prstGeom>
        </p:spPr>
      </p:pic>
      <p:pic>
        <p:nvPicPr>
          <p:cNvPr id="11" name="Grafik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99527" y="144855"/>
            <a:ext cx="753162" cy="748833"/>
          </a:xfrm>
          <a:prstGeom prst="rect">
            <a:avLst/>
          </a:prstGeom>
        </p:spPr>
      </p:pic>
    </p:spTree>
    <p:extLst>
      <p:ext uri="{BB962C8B-B14F-4D97-AF65-F5344CB8AC3E}">
        <p14:creationId xmlns:p14="http://schemas.microsoft.com/office/powerpoint/2010/main" val="27083662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Hintergrund zur CO2-Challenge</a:t>
            </a:r>
          </a:p>
        </p:txBody>
      </p:sp>
      <p:sp>
        <p:nvSpPr>
          <p:cNvPr id="3" name="Inhaltsplatzhalter 2"/>
          <p:cNvSpPr>
            <a:spLocks noGrp="1"/>
          </p:cNvSpPr>
          <p:nvPr>
            <p:ph idx="1"/>
          </p:nvPr>
        </p:nvSpPr>
        <p:spPr>
          <a:xfrm>
            <a:off x="614035" y="2352675"/>
            <a:ext cx="7915931" cy="4029075"/>
          </a:xfrm>
        </p:spPr>
        <p:txBody>
          <a:bodyPr>
            <a:normAutofit fontScale="92500"/>
          </a:bodyPr>
          <a:lstStyle/>
          <a:p>
            <a:pPr marL="0" indent="0">
              <a:buNone/>
            </a:pPr>
            <a:r>
              <a:rPr lang="de-DE" sz="1500" b="1" dirty="0">
                <a:solidFill>
                  <a:srgbClr val="EE7C00"/>
                </a:solidFill>
              </a:rPr>
              <a:t>Was ist die Challenge?</a:t>
            </a:r>
          </a:p>
          <a:p>
            <a:pPr marL="0" indent="0">
              <a:buNone/>
            </a:pPr>
            <a:r>
              <a:rPr lang="de-DE" dirty="0"/>
              <a:t>Die CO</a:t>
            </a:r>
            <a:r>
              <a:rPr lang="de-DE" baseline="-25000" dirty="0"/>
              <a:t>2</a:t>
            </a:r>
            <a:r>
              <a:rPr lang="de-DE" dirty="0"/>
              <a:t>-Challenge ist auf Initiative einer Gruppe von Klimaschutzmanager*innen der Metropolregion Nürnberg entstanden. Mit der Challenge (auf deutsch: Aufgabe) sollen vielfältige Möglichkeiten aufgezeigt werden, wie wir selbst unseren CO</a:t>
            </a:r>
            <a:r>
              <a:rPr lang="de-DE" baseline="-25000" dirty="0"/>
              <a:t>2</a:t>
            </a:r>
            <a:r>
              <a:rPr lang="de-DE" dirty="0"/>
              <a:t>-Ausstoß mit einfachen Tricks im Alltag verringern können. Das Ganze findet jedes Jahr nach den Faschingsferien statt.</a:t>
            </a:r>
          </a:p>
          <a:p>
            <a:pPr marL="0" indent="0">
              <a:buNone/>
            </a:pPr>
            <a:endParaRPr lang="de-DE" dirty="0"/>
          </a:p>
          <a:p>
            <a:pPr marL="0" indent="0">
              <a:buNone/>
            </a:pPr>
            <a:r>
              <a:rPr lang="de-DE" dirty="0"/>
              <a:t>Und dabei können wirklich </a:t>
            </a:r>
            <a:r>
              <a:rPr lang="de-DE" dirty="0">
                <a:solidFill>
                  <a:srgbClr val="EE7C00"/>
                </a:solidFill>
                <a:effectLst>
                  <a:outerShdw blurRad="38100" dist="38100" dir="2700000" algn="tl">
                    <a:srgbClr val="000000">
                      <a:alpha val="43137"/>
                    </a:srgbClr>
                  </a:outerShdw>
                </a:effectLst>
              </a:rPr>
              <a:t>ALLE</a:t>
            </a:r>
            <a:r>
              <a:rPr lang="de-DE" dirty="0"/>
              <a:t> mitmachen und einen wichtigen Beitrag leisten. </a:t>
            </a:r>
          </a:p>
          <a:p>
            <a:pPr marL="0" indent="0">
              <a:buNone/>
            </a:pPr>
            <a:endParaRPr lang="de-DE" dirty="0"/>
          </a:p>
          <a:p>
            <a:pPr marL="0" indent="0">
              <a:buNone/>
            </a:pPr>
            <a:r>
              <a:rPr lang="de-DE" dirty="0"/>
              <a:t>Extra für Schülerinnen und Schüler wurde die </a:t>
            </a:r>
            <a:r>
              <a:rPr lang="de-DE" sz="1700" dirty="0" err="1">
                <a:solidFill>
                  <a:srgbClr val="EE7C00"/>
                </a:solidFill>
                <a:effectLst>
                  <a:outerShdw blurRad="38100" dist="38100" dir="2700000" algn="tl">
                    <a:srgbClr val="000000">
                      <a:alpha val="43137"/>
                    </a:srgbClr>
                  </a:outerShdw>
                </a:effectLst>
              </a:rPr>
              <a:t>Schulchallenge</a:t>
            </a:r>
            <a:r>
              <a:rPr lang="de-DE" dirty="0"/>
              <a:t> ins Leben gerufen, da ihr als Schülerinnen und Schüler noch einmal andere Handlungsmöglichkeiten habt als Erwachsene. </a:t>
            </a:r>
          </a:p>
          <a:p>
            <a:pPr marL="0" indent="0">
              <a:buNone/>
            </a:pPr>
            <a:endParaRPr lang="de-DE" dirty="0"/>
          </a:p>
          <a:p>
            <a:pPr marL="0" indent="0">
              <a:buNone/>
            </a:pPr>
            <a:r>
              <a:rPr lang="de-DE" dirty="0"/>
              <a:t>Im Portfolio findet ihr kleine und große Aufgaben, denen ihr euch in den kommenden Tagen und Wochen stellen sollt. Sie zeigen euch, wie ihr im Alltag Einfluss auf euren CO</a:t>
            </a:r>
            <a:r>
              <a:rPr lang="de-DE" baseline="-25000" dirty="0"/>
              <a:t>2</a:t>
            </a:r>
            <a:r>
              <a:rPr lang="de-DE" dirty="0"/>
              <a:t>-Ausstoß nehmen könnt.</a:t>
            </a:r>
          </a:p>
          <a:p>
            <a:pPr marL="0" indent="0">
              <a:buNone/>
            </a:pPr>
            <a:r>
              <a:rPr lang="de-DE" dirty="0"/>
              <a:t>Aber jetzt geht es erstmal los! </a:t>
            </a:r>
          </a:p>
        </p:txBody>
      </p:sp>
      <p:sp>
        <p:nvSpPr>
          <p:cNvPr id="5" name="Rechteck 4"/>
          <p:cNvSpPr/>
          <p:nvPr/>
        </p:nvSpPr>
        <p:spPr>
          <a:xfrm rot="21002117">
            <a:off x="20069" y="3175267"/>
            <a:ext cx="737049" cy="1323439"/>
          </a:xfrm>
          <a:prstGeom prst="rect">
            <a:avLst/>
          </a:prstGeom>
          <a:noFill/>
        </p:spPr>
        <p:txBody>
          <a:bodyPr wrap="square" lIns="91440" tIns="45720" rIns="91440" bIns="45720">
            <a:spAutoFit/>
          </a:bodyPr>
          <a:lstStyle/>
          <a:p>
            <a:pPr algn="ctr"/>
            <a:r>
              <a:rPr lang="de-DE" sz="8000" b="0" cap="none" spc="0" dirty="0">
                <a:ln w="0"/>
                <a:solidFill>
                  <a:schemeClr val="accent1"/>
                </a:solidFill>
                <a:effectLst>
                  <a:outerShdw blurRad="38100" dist="25400" dir="5400000" algn="ctr" rotWithShape="0">
                    <a:srgbClr val="6E747A">
                      <a:alpha val="43000"/>
                    </a:srgbClr>
                  </a:outerShdw>
                </a:effectLst>
                <a:latin typeface="Britannic Bold" panose="020B0903060703020204" pitchFamily="34" charset="0"/>
              </a:rPr>
              <a:t>!</a:t>
            </a:r>
            <a:endParaRPr lang="de-DE" sz="6000" b="0" cap="none" spc="0" dirty="0">
              <a:ln w="0"/>
              <a:solidFill>
                <a:schemeClr val="accent1"/>
              </a:solidFill>
              <a:effectLst>
                <a:outerShdw blurRad="38100" dist="25400" dir="5400000" algn="ctr" rotWithShape="0">
                  <a:srgbClr val="6E747A">
                    <a:alpha val="43000"/>
                  </a:srgbClr>
                </a:outerShdw>
              </a:effectLst>
              <a:latin typeface="Britannic Bold" panose="020B0903060703020204" pitchFamily="34" charset="0"/>
            </a:endParaRPr>
          </a:p>
        </p:txBody>
      </p:sp>
      <p:sp>
        <p:nvSpPr>
          <p:cNvPr id="6" name="Rechteck 5"/>
          <p:cNvSpPr/>
          <p:nvPr/>
        </p:nvSpPr>
        <p:spPr>
          <a:xfrm>
            <a:off x="3067051" y="6120884"/>
            <a:ext cx="4133850" cy="369332"/>
          </a:xfrm>
          <a:prstGeom prst="rect">
            <a:avLst/>
          </a:prstGeom>
          <a:noFill/>
        </p:spPr>
        <p:txBody>
          <a:bodyPr wrap="square" lIns="91440" tIns="45720" rIns="91440" bIns="45720">
            <a:spAutoFit/>
          </a:bodyPr>
          <a:lstStyle/>
          <a:p>
            <a:pPr algn="ctr"/>
            <a:r>
              <a:rPr lang="de-DE"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Viel Spaß beim MITMACHEN!</a:t>
            </a:r>
          </a:p>
        </p:txBody>
      </p:sp>
    </p:spTree>
    <p:extLst>
      <p:ext uri="{BB962C8B-B14F-4D97-AF65-F5344CB8AC3E}">
        <p14:creationId xmlns:p14="http://schemas.microsoft.com/office/powerpoint/2010/main" val="11093820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llipse 12"/>
          <p:cNvSpPr/>
          <p:nvPr/>
        </p:nvSpPr>
        <p:spPr>
          <a:xfrm>
            <a:off x="419100" y="5864182"/>
            <a:ext cx="991136" cy="673539"/>
          </a:xfrm>
          <a:prstGeom prst="ellipse">
            <a:avLst/>
          </a:prstGeom>
          <a:solidFill>
            <a:srgbClr val="FFDE75">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a:xfrm>
            <a:off x="607503" y="447188"/>
            <a:ext cx="5845548" cy="970450"/>
          </a:xfrm>
          <a:effectLst>
            <a:outerShdw blurRad="50800" dir="14400000">
              <a:srgbClr val="000000">
                <a:alpha val="71000"/>
              </a:srgbClr>
            </a:outerShdw>
          </a:effectLst>
        </p:spPr>
        <p:txBody>
          <a:bodyPr/>
          <a:lstStyle/>
          <a:p>
            <a:r>
              <a:rPr lang="de-DE" dirty="0"/>
              <a:t>Der Klimawandel: </a:t>
            </a:r>
            <a:r>
              <a:rPr lang="de-DE" dirty="0" smtClean="0"/>
              <a:t/>
            </a:r>
            <a:br>
              <a:rPr lang="de-DE" dirty="0" smtClean="0"/>
            </a:br>
            <a:r>
              <a:rPr lang="de-DE" dirty="0" smtClean="0"/>
              <a:t>Was </a:t>
            </a:r>
            <a:r>
              <a:rPr lang="de-DE" dirty="0"/>
              <a:t>hat das mit mir zu tun?</a:t>
            </a:r>
          </a:p>
        </p:txBody>
      </p:sp>
      <p:sp>
        <p:nvSpPr>
          <p:cNvPr id="3" name="Inhaltsplatzhalter 2"/>
          <p:cNvSpPr>
            <a:spLocks noGrp="1"/>
          </p:cNvSpPr>
          <p:nvPr>
            <p:ph idx="1"/>
          </p:nvPr>
        </p:nvSpPr>
        <p:spPr>
          <a:xfrm>
            <a:off x="614035" y="2222287"/>
            <a:ext cx="7915931" cy="1016213"/>
          </a:xfrm>
        </p:spPr>
        <p:txBody>
          <a:bodyPr>
            <a:normAutofit fontScale="77500" lnSpcReduction="20000"/>
          </a:bodyPr>
          <a:lstStyle/>
          <a:p>
            <a:pPr marL="0" indent="0">
              <a:lnSpc>
                <a:spcPct val="170000"/>
              </a:lnSpc>
              <a:buNone/>
            </a:pPr>
            <a:r>
              <a:rPr lang="de-DE" sz="1600" dirty="0"/>
              <a:t>Der </a:t>
            </a:r>
            <a:r>
              <a:rPr lang="de-DE" sz="1600" b="1" dirty="0">
                <a:solidFill>
                  <a:srgbClr val="EE7C00"/>
                </a:solidFill>
                <a:effectLst>
                  <a:outerShdw blurRad="38100" dist="38100" dir="2700000" algn="tl">
                    <a:srgbClr val="000000">
                      <a:alpha val="43137"/>
                    </a:srgbClr>
                  </a:outerShdw>
                </a:effectLst>
              </a:rPr>
              <a:t>Klimawandel</a:t>
            </a:r>
            <a:r>
              <a:rPr lang="de-DE" sz="1600" dirty="0"/>
              <a:t> ist eines der am meisten diskutierten Themen und eine riesige </a:t>
            </a:r>
            <a:r>
              <a:rPr lang="de-DE" sz="1600" b="1" dirty="0">
                <a:solidFill>
                  <a:srgbClr val="EE7C00"/>
                </a:solidFill>
                <a:effectLst>
                  <a:outerShdw blurRad="38100" dist="38100" dir="2700000" algn="tl">
                    <a:srgbClr val="000000">
                      <a:alpha val="43137"/>
                    </a:srgbClr>
                  </a:outerShdw>
                </a:effectLst>
              </a:rPr>
              <a:t>Herausforderung</a:t>
            </a:r>
            <a:r>
              <a:rPr lang="de-DE" sz="1600" dirty="0"/>
              <a:t> für deine und die kommenden Generationen auf der ganzen Welt. </a:t>
            </a:r>
          </a:p>
          <a:p>
            <a:pPr marL="0" indent="0">
              <a:lnSpc>
                <a:spcPct val="170000"/>
              </a:lnSpc>
              <a:buNone/>
            </a:pPr>
            <a:r>
              <a:rPr lang="de-DE" sz="1400" dirty="0">
                <a:sym typeface="Wingdings" panose="05000000000000000000" pitchFamily="2" charset="2"/>
              </a:rPr>
              <a:t>Sieh dir als Einstimmung für deine Arbeit zunächst die folgenden kurzen Filme an:</a:t>
            </a:r>
            <a:endParaRPr lang="de-DE" dirty="0"/>
          </a:p>
        </p:txBody>
      </p:sp>
      <p:pic>
        <p:nvPicPr>
          <p:cNvPr id="4" name="Grafik 3">
            <a:hlinkClick r:id="rId3"/>
          </p:cNvPr>
          <p:cNvPicPr>
            <a:picLocks/>
          </p:cNvPicPr>
          <p:nvPr/>
        </p:nvPicPr>
        <p:blipFill>
          <a:blip r:embed="rId4"/>
          <a:stretch>
            <a:fillRect/>
          </a:stretch>
        </p:blipFill>
        <p:spPr>
          <a:xfrm>
            <a:off x="690236" y="3295650"/>
            <a:ext cx="720000" cy="720000"/>
          </a:xfrm>
          <a:prstGeom prst="rect">
            <a:avLst/>
          </a:prstGeom>
        </p:spPr>
      </p:pic>
      <p:sp>
        <p:nvSpPr>
          <p:cNvPr id="5" name="Rechteck 4"/>
          <p:cNvSpPr/>
          <p:nvPr/>
        </p:nvSpPr>
        <p:spPr>
          <a:xfrm>
            <a:off x="1491829" y="3401873"/>
            <a:ext cx="5318545" cy="406714"/>
          </a:xfrm>
          <a:prstGeom prst="rect">
            <a:avLst/>
          </a:prstGeom>
        </p:spPr>
        <p:txBody>
          <a:bodyPr wrap="square">
            <a:spAutoFit/>
          </a:bodyPr>
          <a:lstStyle/>
          <a:p>
            <a:pPr>
              <a:lnSpc>
                <a:spcPct val="170000"/>
              </a:lnSpc>
            </a:pPr>
            <a:r>
              <a:rPr lang="de-DE" sz="1400" b="1" dirty="0">
                <a:solidFill>
                  <a:srgbClr val="EE7C00"/>
                </a:solidFill>
                <a:effectLst>
                  <a:outerShdw blurRad="38100" dist="38100" dir="2700000" algn="tl">
                    <a:srgbClr val="000000">
                      <a:alpha val="43137"/>
                    </a:srgbClr>
                  </a:outerShdw>
                </a:effectLst>
                <a:sym typeface="Wingdings" panose="05000000000000000000" pitchFamily="2" charset="2"/>
                <a:hlinkClick r:id="rId3"/>
              </a:rPr>
              <a:t>Klimawandel: Was ist das eigentlich? </a:t>
            </a:r>
            <a:endParaRPr lang="de-DE" sz="1400" dirty="0">
              <a:sym typeface="Wingdings" panose="05000000000000000000" pitchFamily="2" charset="2"/>
            </a:endParaRPr>
          </a:p>
        </p:txBody>
      </p:sp>
      <p:sp>
        <p:nvSpPr>
          <p:cNvPr id="6" name="Rechteck 5"/>
          <p:cNvSpPr/>
          <p:nvPr/>
        </p:nvSpPr>
        <p:spPr>
          <a:xfrm>
            <a:off x="472984" y="5139503"/>
            <a:ext cx="8198032" cy="1818959"/>
          </a:xfrm>
          <a:prstGeom prst="rect">
            <a:avLst/>
          </a:prstGeom>
        </p:spPr>
        <p:txBody>
          <a:bodyPr wrap="square">
            <a:spAutoFit/>
          </a:bodyPr>
          <a:lstStyle/>
          <a:p>
            <a:pPr>
              <a:lnSpc>
                <a:spcPct val="170000"/>
              </a:lnSpc>
            </a:pPr>
            <a:r>
              <a:rPr lang="de-DE" sz="1200" dirty="0">
                <a:solidFill>
                  <a:schemeClr val="bg1"/>
                </a:solidFill>
              </a:rPr>
              <a:t>Dass sich das Klima auf der Erde ändert und die weltweite Durchschnittstemperatur steigt, darin sind sich </a:t>
            </a:r>
            <a:br>
              <a:rPr lang="de-DE" sz="1200" dirty="0">
                <a:solidFill>
                  <a:schemeClr val="bg1"/>
                </a:solidFill>
              </a:rPr>
            </a:br>
            <a:r>
              <a:rPr lang="de-DE" sz="1200" dirty="0">
                <a:solidFill>
                  <a:schemeClr val="bg1"/>
                </a:solidFill>
              </a:rPr>
              <a:t>alle Wissenschaftler*innen und Politiker*innen einig. </a:t>
            </a:r>
          </a:p>
          <a:p>
            <a:pPr>
              <a:lnSpc>
                <a:spcPct val="170000"/>
              </a:lnSpc>
            </a:pPr>
            <a:r>
              <a:rPr lang="de-DE" sz="2400" b="1" dirty="0">
                <a:solidFill>
                  <a:srgbClr val="EE7C00"/>
                </a:solidFill>
                <a:effectLst>
                  <a:outerShdw blurRad="38100" dist="38100" dir="2700000" algn="tl">
                    <a:srgbClr val="000000">
                      <a:alpha val="43137"/>
                    </a:srgbClr>
                  </a:outerShdw>
                </a:effectLst>
              </a:rPr>
              <a:t>Fakt:</a:t>
            </a:r>
            <a:r>
              <a:rPr lang="de-DE" sz="1200" dirty="0"/>
              <a:t> 	</a:t>
            </a:r>
            <a:r>
              <a:rPr lang="de-DE" sz="1200" dirty="0">
                <a:solidFill>
                  <a:schemeClr val="bg1"/>
                </a:solidFill>
              </a:rPr>
              <a:t>Wir Menschen </a:t>
            </a:r>
            <a:r>
              <a:rPr lang="de-DE" sz="1200" b="1" dirty="0">
                <a:solidFill>
                  <a:srgbClr val="EE7C00"/>
                </a:solidFill>
                <a:effectLst>
                  <a:outerShdw blurRad="38100" dist="38100" dir="2700000" algn="tl">
                    <a:srgbClr val="000000">
                      <a:alpha val="43137"/>
                    </a:srgbClr>
                  </a:outerShdw>
                </a:effectLst>
              </a:rPr>
              <a:t>MÜSSEN</a:t>
            </a:r>
            <a:r>
              <a:rPr lang="de-DE" sz="1200" dirty="0"/>
              <a:t> </a:t>
            </a:r>
            <a:r>
              <a:rPr lang="de-DE" sz="1200" dirty="0">
                <a:solidFill>
                  <a:schemeClr val="bg1"/>
                </a:solidFill>
              </a:rPr>
              <a:t>und </a:t>
            </a:r>
            <a:r>
              <a:rPr lang="de-DE" sz="1200" b="1" dirty="0">
                <a:solidFill>
                  <a:srgbClr val="EE7C00"/>
                </a:solidFill>
                <a:effectLst>
                  <a:outerShdw blurRad="38100" dist="38100" dir="2700000" algn="tl">
                    <a:srgbClr val="000000">
                      <a:alpha val="43137"/>
                    </a:srgbClr>
                  </a:outerShdw>
                </a:effectLst>
              </a:rPr>
              <a:t>KÖNNEN</a:t>
            </a:r>
            <a:r>
              <a:rPr lang="de-DE" sz="1200" dirty="0"/>
              <a:t> </a:t>
            </a:r>
            <a:r>
              <a:rPr lang="de-DE" sz="1200" dirty="0">
                <a:solidFill>
                  <a:schemeClr val="bg1"/>
                </a:solidFill>
              </a:rPr>
              <a:t>etwas tun, um den Klimawandel zu bremsen</a:t>
            </a:r>
            <a:r>
              <a:rPr lang="de-DE" sz="1200" dirty="0"/>
              <a:t>.</a:t>
            </a:r>
          </a:p>
          <a:p>
            <a:pPr>
              <a:lnSpc>
                <a:spcPct val="170000"/>
              </a:lnSpc>
            </a:pPr>
            <a:endParaRPr lang="de-DE" dirty="0"/>
          </a:p>
        </p:txBody>
      </p:sp>
      <p:pic>
        <p:nvPicPr>
          <p:cNvPr id="7" name="Grafik 6">
            <a:hlinkClick r:id="rId5"/>
          </p:cNvPr>
          <p:cNvPicPr>
            <a:picLocks/>
          </p:cNvPicPr>
          <p:nvPr/>
        </p:nvPicPr>
        <p:blipFill>
          <a:blip r:embed="rId6"/>
          <a:stretch>
            <a:fillRect/>
          </a:stretch>
        </p:blipFill>
        <p:spPr>
          <a:xfrm>
            <a:off x="690236" y="4167979"/>
            <a:ext cx="720000" cy="720000"/>
          </a:xfrm>
          <a:prstGeom prst="rect">
            <a:avLst/>
          </a:prstGeom>
        </p:spPr>
      </p:pic>
      <p:sp>
        <p:nvSpPr>
          <p:cNvPr id="9" name="Rechteck 8"/>
          <p:cNvSpPr/>
          <p:nvPr/>
        </p:nvSpPr>
        <p:spPr>
          <a:xfrm>
            <a:off x="1491829" y="4289818"/>
            <a:ext cx="5318545" cy="458587"/>
          </a:xfrm>
          <a:prstGeom prst="rect">
            <a:avLst/>
          </a:prstGeom>
        </p:spPr>
        <p:txBody>
          <a:bodyPr wrap="square">
            <a:spAutoFit/>
          </a:bodyPr>
          <a:lstStyle/>
          <a:p>
            <a:pPr>
              <a:lnSpc>
                <a:spcPct val="170000"/>
              </a:lnSpc>
            </a:pPr>
            <a:r>
              <a:rPr lang="de-DE" sz="1400" b="1" dirty="0">
                <a:solidFill>
                  <a:srgbClr val="EE7C00"/>
                </a:solidFill>
                <a:effectLst>
                  <a:outerShdw blurRad="38100" dist="38100" dir="2700000" algn="tl">
                    <a:srgbClr val="000000">
                      <a:alpha val="43137"/>
                    </a:srgbClr>
                  </a:outerShdw>
                </a:effectLst>
                <a:sym typeface="Wingdings" panose="05000000000000000000" pitchFamily="2" charset="2"/>
                <a:hlinkClick r:id="rId5"/>
              </a:rPr>
              <a:t>Was das Klima schädigt</a:t>
            </a:r>
            <a:endParaRPr lang="de-DE" sz="1400" dirty="0">
              <a:sym typeface="Wingdings" panose="05000000000000000000" pitchFamily="2" charset="2"/>
            </a:endParaRPr>
          </a:p>
        </p:txBody>
      </p:sp>
      <p:sp>
        <p:nvSpPr>
          <p:cNvPr id="10" name="Textfeld 9"/>
          <p:cNvSpPr txBox="1"/>
          <p:nvPr/>
        </p:nvSpPr>
        <p:spPr>
          <a:xfrm>
            <a:off x="5791200" y="1083808"/>
            <a:ext cx="2333625" cy="1015663"/>
          </a:xfrm>
          <a:prstGeom prst="rect">
            <a:avLst/>
          </a:prstGeom>
          <a:solidFill>
            <a:srgbClr val="FFDE75"/>
          </a:solidFill>
          <a:ln>
            <a:noFill/>
          </a:ln>
          <a:effectLst>
            <a:glow rad="101600">
              <a:schemeClr val="accent1">
                <a:satMod val="175000"/>
                <a:alpha val="40000"/>
              </a:schemeClr>
            </a:glow>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de-DE" dirty="0">
                <a:solidFill>
                  <a:srgbClr val="C00000"/>
                </a:solidFill>
                <a:effectLst>
                  <a:outerShdw blurRad="38100" dist="38100" dir="2700000" algn="tl">
                    <a:srgbClr val="000000">
                      <a:alpha val="43137"/>
                    </a:srgbClr>
                  </a:outerShdw>
                </a:effectLst>
              </a:rPr>
              <a:t>WICHTIG:</a:t>
            </a:r>
          </a:p>
          <a:p>
            <a:pPr algn="ctr"/>
            <a:r>
              <a:rPr lang="de-DE" sz="1050" dirty="0">
                <a:solidFill>
                  <a:srgbClr val="3D545F"/>
                </a:solidFill>
              </a:rPr>
              <a:t>Sieh dir die Folie im Präsentationsmodus an, dann funktionieren die Verlinkungen zu den Filmen und Informationen!</a:t>
            </a:r>
          </a:p>
        </p:txBody>
      </p:sp>
      <p:sp>
        <p:nvSpPr>
          <p:cNvPr id="12" name="Abgerundete rechteckige Legende 11">
            <a:hlinkClick r:id="rId7"/>
          </p:cNvPr>
          <p:cNvSpPr/>
          <p:nvPr/>
        </p:nvSpPr>
        <p:spPr>
          <a:xfrm>
            <a:off x="5419724" y="3719731"/>
            <a:ext cx="2619375" cy="982926"/>
          </a:xfrm>
          <a:prstGeom prst="wedgeRoundRectCallout">
            <a:avLst>
              <a:gd name="adj1" fmla="val 36841"/>
              <a:gd name="adj2" fmla="val 6812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rgbClr val="3D545F"/>
                </a:solidFill>
              </a:rPr>
              <a:t>Weitere Filme und Informationen</a:t>
            </a:r>
            <a:r>
              <a:rPr lang="de-DE" sz="1200" dirty="0">
                <a:solidFill>
                  <a:srgbClr val="3D545F"/>
                </a:solidFill>
              </a:rPr>
              <a:t> zum Beispiel zu den </a:t>
            </a:r>
            <a:r>
              <a:rPr lang="de-DE" sz="1200" b="1" dirty="0">
                <a:solidFill>
                  <a:srgbClr val="3D545F"/>
                </a:solidFill>
              </a:rPr>
              <a:t>FOLGEN</a:t>
            </a:r>
            <a:r>
              <a:rPr lang="de-DE" sz="1200" dirty="0">
                <a:solidFill>
                  <a:srgbClr val="3D545F"/>
                </a:solidFill>
              </a:rPr>
              <a:t> des Klimawandels  findet ihr </a:t>
            </a:r>
            <a:r>
              <a:rPr lang="de-DE" sz="1200" dirty="0">
                <a:solidFill>
                  <a:srgbClr val="3D545F"/>
                </a:solidFill>
                <a:hlinkClick r:id="rId7"/>
              </a:rPr>
              <a:t>HIER</a:t>
            </a:r>
            <a:endParaRPr lang="de-DE" sz="1200" dirty="0">
              <a:solidFill>
                <a:srgbClr val="3D545F"/>
              </a:solidFill>
            </a:endParaRPr>
          </a:p>
        </p:txBody>
      </p:sp>
    </p:spTree>
    <p:extLst>
      <p:ext uri="{BB962C8B-B14F-4D97-AF65-F5344CB8AC3E}">
        <p14:creationId xmlns:p14="http://schemas.microsoft.com/office/powerpoint/2010/main" val="10872332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effectLst>
            <a:outerShdw blurRad="50800" dir="14400000">
              <a:srgbClr val="000000">
                <a:alpha val="71000"/>
              </a:srgbClr>
            </a:outerShdw>
          </a:effectLst>
        </p:spPr>
        <p:txBody>
          <a:bodyPr/>
          <a:lstStyle/>
          <a:p>
            <a:r>
              <a:rPr lang="de-DE" dirty="0"/>
              <a:t>Arbeitsauftrag</a:t>
            </a:r>
          </a:p>
        </p:txBody>
      </p:sp>
      <p:sp>
        <p:nvSpPr>
          <p:cNvPr id="3" name="Inhaltsplatzhalter 2"/>
          <p:cNvSpPr>
            <a:spLocks noGrp="1"/>
          </p:cNvSpPr>
          <p:nvPr>
            <p:ph idx="1"/>
          </p:nvPr>
        </p:nvSpPr>
        <p:spPr>
          <a:xfrm>
            <a:off x="485775" y="2222287"/>
            <a:ext cx="8044191" cy="3636511"/>
          </a:xfrm>
        </p:spPr>
        <p:txBody>
          <a:bodyPr/>
          <a:lstStyle/>
          <a:p>
            <a:r>
              <a:rPr lang="de-DE" dirty="0"/>
              <a:t>Bearbeite dein digitales Portfolio, in dem du die Folien dieser </a:t>
            </a:r>
            <a:r>
              <a:rPr lang="de-DE" dirty="0" smtClean="0"/>
              <a:t>PowerPoint-Präsentation Folie für Folie </a:t>
            </a:r>
            <a:r>
              <a:rPr lang="de-DE" dirty="0"/>
              <a:t>gestaltest.</a:t>
            </a:r>
          </a:p>
          <a:p>
            <a:r>
              <a:rPr lang="de-DE" dirty="0"/>
              <a:t>Orientiere dich dabei an den Challenges und den zusätzlichen Arbeitsaufträgen, die du jeweils auf der Folie findest.</a:t>
            </a:r>
          </a:p>
        </p:txBody>
      </p:sp>
      <p:sp>
        <p:nvSpPr>
          <p:cNvPr id="4" name="Rechteck 3"/>
          <p:cNvSpPr/>
          <p:nvPr/>
        </p:nvSpPr>
        <p:spPr>
          <a:xfrm rot="874829">
            <a:off x="6072227" y="146662"/>
            <a:ext cx="737049" cy="3154710"/>
          </a:xfrm>
          <a:prstGeom prst="rect">
            <a:avLst/>
          </a:prstGeom>
          <a:noFill/>
        </p:spPr>
        <p:txBody>
          <a:bodyPr wrap="square" lIns="91440" tIns="45720" rIns="91440" bIns="45720">
            <a:spAutoFit/>
          </a:bodyPr>
          <a:lstStyle/>
          <a:p>
            <a:pPr algn="ctr"/>
            <a:r>
              <a:rPr lang="de-DE" sz="19900" b="0" cap="none" spc="0" dirty="0">
                <a:ln w="0"/>
                <a:solidFill>
                  <a:schemeClr val="accent1"/>
                </a:solidFill>
                <a:effectLst>
                  <a:outerShdw blurRad="38100" dist="25400" dir="5400000" algn="ctr" rotWithShape="0">
                    <a:srgbClr val="6E747A">
                      <a:alpha val="43000"/>
                    </a:srgbClr>
                  </a:outerShdw>
                </a:effectLst>
                <a:latin typeface="Britannic Bold" panose="020B0903060703020204" pitchFamily="34" charset="0"/>
              </a:rPr>
              <a:t>!</a:t>
            </a:r>
            <a:endParaRPr lang="de-DE" sz="11500" b="0" cap="none" spc="0" dirty="0">
              <a:ln w="0"/>
              <a:solidFill>
                <a:schemeClr val="accent1"/>
              </a:solidFill>
              <a:effectLst>
                <a:outerShdw blurRad="38100" dist="25400" dir="5400000" algn="ctr" rotWithShape="0">
                  <a:srgbClr val="6E747A">
                    <a:alpha val="43000"/>
                  </a:srgbClr>
                </a:outerShdw>
              </a:effectLst>
              <a:latin typeface="Britannic Bold" panose="020B0903060703020204" pitchFamily="34" charset="0"/>
            </a:endParaRPr>
          </a:p>
        </p:txBody>
      </p:sp>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8126" y="-277451"/>
            <a:ext cx="2590964" cy="2444356"/>
          </a:xfrm>
          <a:prstGeom prst="rect">
            <a:avLst/>
          </a:prstGeom>
        </p:spPr>
      </p:pic>
    </p:spTree>
    <p:extLst>
      <p:ext uri="{BB962C8B-B14F-4D97-AF65-F5344CB8AC3E}">
        <p14:creationId xmlns:p14="http://schemas.microsoft.com/office/powerpoint/2010/main" val="12255364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effectLst>
            <a:outerShdw blurRad="50800" dir="14400000">
              <a:srgbClr val="000000">
                <a:alpha val="71000"/>
              </a:srgbClr>
            </a:outerShdw>
          </a:effectLst>
        </p:spPr>
        <p:txBody>
          <a:bodyPr/>
          <a:lstStyle/>
          <a:p>
            <a:r>
              <a:rPr lang="de-DE" dirty="0"/>
              <a:t>Übersicht über die Challenges</a:t>
            </a:r>
          </a:p>
        </p:txBody>
      </p:sp>
      <p:pic>
        <p:nvPicPr>
          <p:cNvPr id="6" name="Grafik 5"/>
          <p:cNvPicPr>
            <a:picLocks noChangeAspect="1"/>
          </p:cNvPicPr>
          <p:nvPr/>
        </p:nvPicPr>
        <p:blipFill>
          <a:blip r:embed="rId3"/>
          <a:stretch>
            <a:fillRect/>
          </a:stretch>
        </p:blipFill>
        <p:spPr>
          <a:xfrm>
            <a:off x="288000" y="3033716"/>
            <a:ext cx="478106" cy="468000"/>
          </a:xfrm>
          <a:prstGeom prst="ellipse">
            <a:avLst/>
          </a:prstGeom>
          <a:ln w="76200">
            <a:solidFill>
              <a:srgbClr val="EE7C00"/>
            </a:solidFill>
          </a:ln>
        </p:spPr>
      </p:pic>
      <p:pic>
        <p:nvPicPr>
          <p:cNvPr id="7" name="Grafik 6"/>
          <p:cNvPicPr>
            <a:picLocks noChangeAspect="1"/>
          </p:cNvPicPr>
          <p:nvPr/>
        </p:nvPicPr>
        <p:blipFill>
          <a:blip r:embed="rId4"/>
          <a:stretch>
            <a:fillRect/>
          </a:stretch>
        </p:blipFill>
        <p:spPr>
          <a:xfrm>
            <a:off x="288000" y="3816059"/>
            <a:ext cx="469376" cy="468000"/>
          </a:xfrm>
          <a:prstGeom prst="ellipse">
            <a:avLst/>
          </a:prstGeom>
          <a:ln w="76200">
            <a:solidFill>
              <a:srgbClr val="EE7C00"/>
            </a:solidFill>
          </a:ln>
        </p:spPr>
      </p:pic>
      <p:pic>
        <p:nvPicPr>
          <p:cNvPr id="8" name="Grafik 7"/>
          <p:cNvPicPr>
            <a:picLocks noChangeAspect="1"/>
          </p:cNvPicPr>
          <p:nvPr/>
        </p:nvPicPr>
        <p:blipFill rotWithShape="1">
          <a:blip r:embed="rId5"/>
          <a:srcRect t="2083" b="2083"/>
          <a:stretch/>
        </p:blipFill>
        <p:spPr>
          <a:xfrm>
            <a:off x="304511" y="4598402"/>
            <a:ext cx="468000" cy="468000"/>
          </a:xfrm>
          <a:prstGeom prst="ellipse">
            <a:avLst/>
          </a:prstGeom>
          <a:ln w="76200">
            <a:solidFill>
              <a:srgbClr val="EE7C00"/>
            </a:solidFill>
          </a:ln>
        </p:spPr>
      </p:pic>
      <p:pic>
        <p:nvPicPr>
          <p:cNvPr id="9" name="Grafik 8"/>
          <p:cNvPicPr>
            <a:picLocks noChangeAspect="1"/>
          </p:cNvPicPr>
          <p:nvPr/>
        </p:nvPicPr>
        <p:blipFill>
          <a:blip r:embed="rId6"/>
          <a:stretch>
            <a:fillRect/>
          </a:stretch>
        </p:blipFill>
        <p:spPr>
          <a:xfrm>
            <a:off x="304511" y="5380745"/>
            <a:ext cx="465341" cy="468000"/>
          </a:xfrm>
          <a:prstGeom prst="ellipse">
            <a:avLst/>
          </a:prstGeom>
          <a:solidFill>
            <a:srgbClr val="FFC000"/>
          </a:solidFill>
          <a:ln w="76200">
            <a:solidFill>
              <a:srgbClr val="EE7C00"/>
            </a:solidFill>
          </a:ln>
        </p:spPr>
      </p:pic>
      <p:pic>
        <p:nvPicPr>
          <p:cNvPr id="10" name="Grafik 9"/>
          <p:cNvPicPr>
            <a:picLocks noChangeAspect="1"/>
          </p:cNvPicPr>
          <p:nvPr/>
        </p:nvPicPr>
        <p:blipFill>
          <a:blip r:embed="rId7"/>
          <a:stretch>
            <a:fillRect/>
          </a:stretch>
        </p:blipFill>
        <p:spPr>
          <a:xfrm>
            <a:off x="316871" y="6163088"/>
            <a:ext cx="455640" cy="468000"/>
          </a:xfrm>
          <a:prstGeom prst="ellipse">
            <a:avLst/>
          </a:prstGeom>
          <a:ln w="76200">
            <a:solidFill>
              <a:srgbClr val="EE7C00"/>
            </a:solidFill>
          </a:ln>
        </p:spPr>
      </p:pic>
      <p:pic>
        <p:nvPicPr>
          <p:cNvPr id="11" name="Grafik 10"/>
          <p:cNvPicPr>
            <a:picLocks noChangeAspect="1"/>
          </p:cNvPicPr>
          <p:nvPr/>
        </p:nvPicPr>
        <p:blipFill>
          <a:blip r:embed="rId8"/>
          <a:stretch>
            <a:fillRect/>
          </a:stretch>
        </p:blipFill>
        <p:spPr>
          <a:xfrm>
            <a:off x="4680000" y="2289584"/>
            <a:ext cx="470394" cy="468000"/>
          </a:xfrm>
          <a:prstGeom prst="ellipse">
            <a:avLst/>
          </a:prstGeom>
          <a:ln w="76200">
            <a:solidFill>
              <a:srgbClr val="EE7C00"/>
            </a:solidFill>
          </a:ln>
        </p:spPr>
      </p:pic>
      <p:pic>
        <p:nvPicPr>
          <p:cNvPr id="12" name="Grafik 11"/>
          <p:cNvPicPr>
            <a:picLocks noChangeAspect="1"/>
          </p:cNvPicPr>
          <p:nvPr/>
        </p:nvPicPr>
        <p:blipFill rotWithShape="1">
          <a:blip r:embed="rId9"/>
          <a:srcRect l="6934" r="6934"/>
          <a:stretch/>
        </p:blipFill>
        <p:spPr>
          <a:xfrm>
            <a:off x="4680000" y="3033716"/>
            <a:ext cx="480279" cy="468000"/>
          </a:xfrm>
          <a:prstGeom prst="ellipse">
            <a:avLst/>
          </a:prstGeom>
          <a:ln w="76200">
            <a:solidFill>
              <a:srgbClr val="EE7C00"/>
            </a:solidFill>
          </a:ln>
        </p:spPr>
      </p:pic>
      <p:pic>
        <p:nvPicPr>
          <p:cNvPr id="13" name="Grafik 12"/>
          <p:cNvPicPr>
            <a:picLocks noChangeAspect="1"/>
          </p:cNvPicPr>
          <p:nvPr/>
        </p:nvPicPr>
        <p:blipFill rotWithShape="1">
          <a:blip r:embed="rId10"/>
          <a:srcRect t="1141" b="1141"/>
          <a:stretch/>
        </p:blipFill>
        <p:spPr>
          <a:xfrm>
            <a:off x="4680000" y="3816059"/>
            <a:ext cx="468000" cy="468000"/>
          </a:xfrm>
          <a:prstGeom prst="ellipse">
            <a:avLst/>
          </a:prstGeom>
          <a:ln w="76200">
            <a:solidFill>
              <a:srgbClr val="EE7C00"/>
            </a:solidFill>
          </a:ln>
        </p:spPr>
      </p:pic>
      <p:pic>
        <p:nvPicPr>
          <p:cNvPr id="14" name="Grafik 13"/>
          <p:cNvPicPr>
            <a:picLocks noChangeAspect="1"/>
          </p:cNvPicPr>
          <p:nvPr/>
        </p:nvPicPr>
        <p:blipFill>
          <a:blip r:embed="rId11"/>
          <a:stretch>
            <a:fillRect/>
          </a:stretch>
        </p:blipFill>
        <p:spPr>
          <a:xfrm>
            <a:off x="4680000" y="4598402"/>
            <a:ext cx="475091" cy="468000"/>
          </a:xfrm>
          <a:prstGeom prst="ellipse">
            <a:avLst/>
          </a:prstGeom>
          <a:ln w="76200">
            <a:solidFill>
              <a:srgbClr val="EE7C00"/>
            </a:solidFill>
          </a:ln>
        </p:spPr>
      </p:pic>
      <p:pic>
        <p:nvPicPr>
          <p:cNvPr id="15" name="Grafik 1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80000" y="5404587"/>
            <a:ext cx="465299" cy="420315"/>
          </a:xfrm>
          <a:prstGeom prst="ellipse">
            <a:avLst/>
          </a:prstGeom>
          <a:ln w="76200">
            <a:solidFill>
              <a:srgbClr val="EE7C00"/>
            </a:solidFill>
          </a:ln>
        </p:spPr>
      </p:pic>
      <p:pic>
        <p:nvPicPr>
          <p:cNvPr id="16" name="Grafik 15"/>
          <p:cNvPicPr>
            <a:picLocks noChangeAspect="1"/>
          </p:cNvPicPr>
          <p:nvPr/>
        </p:nvPicPr>
        <p:blipFill>
          <a:blip r:embed="rId13"/>
          <a:stretch>
            <a:fillRect/>
          </a:stretch>
        </p:blipFill>
        <p:spPr>
          <a:xfrm>
            <a:off x="288000" y="2251373"/>
            <a:ext cx="473366" cy="468000"/>
          </a:xfrm>
          <a:prstGeom prst="ellipse">
            <a:avLst/>
          </a:prstGeom>
          <a:ln w="76200">
            <a:solidFill>
              <a:srgbClr val="EE7C00"/>
            </a:solidFill>
          </a:ln>
        </p:spPr>
      </p:pic>
      <p:sp>
        <p:nvSpPr>
          <p:cNvPr id="19" name="Textfeld 18"/>
          <p:cNvSpPr txBox="1"/>
          <p:nvPr/>
        </p:nvSpPr>
        <p:spPr>
          <a:xfrm>
            <a:off x="998621" y="2354568"/>
            <a:ext cx="2490536" cy="261610"/>
          </a:xfrm>
          <a:prstGeom prst="rect">
            <a:avLst/>
          </a:prstGeom>
          <a:noFill/>
        </p:spPr>
        <p:txBody>
          <a:bodyPr wrap="square" rtlCol="0">
            <a:spAutoFit/>
          </a:bodyPr>
          <a:lstStyle/>
          <a:p>
            <a:r>
              <a:rPr lang="de-DE" sz="1100" dirty="0">
                <a:solidFill>
                  <a:schemeClr val="bg1"/>
                </a:solidFill>
              </a:rPr>
              <a:t>Verwische deine Spuren</a:t>
            </a:r>
          </a:p>
        </p:txBody>
      </p:sp>
      <p:sp>
        <p:nvSpPr>
          <p:cNvPr id="20" name="Textfeld 19"/>
          <p:cNvSpPr txBox="1"/>
          <p:nvPr/>
        </p:nvSpPr>
        <p:spPr>
          <a:xfrm>
            <a:off x="998621" y="3134474"/>
            <a:ext cx="2490536" cy="261610"/>
          </a:xfrm>
          <a:prstGeom prst="rect">
            <a:avLst/>
          </a:prstGeom>
          <a:noFill/>
        </p:spPr>
        <p:txBody>
          <a:bodyPr wrap="square" rtlCol="0">
            <a:spAutoFit/>
          </a:bodyPr>
          <a:lstStyle/>
          <a:p>
            <a:r>
              <a:rPr lang="de-DE" sz="1100" dirty="0">
                <a:solidFill>
                  <a:schemeClr val="bg1"/>
                </a:solidFill>
              </a:rPr>
              <a:t>Ich steh auf Leitung</a:t>
            </a:r>
          </a:p>
        </p:txBody>
      </p:sp>
      <p:sp>
        <p:nvSpPr>
          <p:cNvPr id="21" name="Textfeld 20"/>
          <p:cNvSpPr txBox="1"/>
          <p:nvPr/>
        </p:nvSpPr>
        <p:spPr>
          <a:xfrm>
            <a:off x="998621" y="3914381"/>
            <a:ext cx="2490536" cy="261610"/>
          </a:xfrm>
          <a:prstGeom prst="rect">
            <a:avLst/>
          </a:prstGeom>
          <a:noFill/>
        </p:spPr>
        <p:txBody>
          <a:bodyPr wrap="square" rtlCol="0">
            <a:spAutoFit/>
          </a:bodyPr>
          <a:lstStyle/>
          <a:p>
            <a:r>
              <a:rPr lang="de-DE" sz="1100" dirty="0">
                <a:solidFill>
                  <a:schemeClr val="bg1"/>
                </a:solidFill>
              </a:rPr>
              <a:t>Fit ins Fahrradies</a:t>
            </a:r>
          </a:p>
        </p:txBody>
      </p:sp>
      <p:sp>
        <p:nvSpPr>
          <p:cNvPr id="22" name="Textfeld 21"/>
          <p:cNvSpPr txBox="1"/>
          <p:nvPr/>
        </p:nvSpPr>
        <p:spPr>
          <a:xfrm>
            <a:off x="998621" y="4701597"/>
            <a:ext cx="2490536" cy="261610"/>
          </a:xfrm>
          <a:prstGeom prst="rect">
            <a:avLst/>
          </a:prstGeom>
          <a:noFill/>
        </p:spPr>
        <p:txBody>
          <a:bodyPr wrap="square" rtlCol="0">
            <a:spAutoFit/>
          </a:bodyPr>
          <a:lstStyle/>
          <a:p>
            <a:r>
              <a:rPr lang="de-DE" sz="1100" dirty="0">
                <a:solidFill>
                  <a:schemeClr val="bg1"/>
                </a:solidFill>
              </a:rPr>
              <a:t>Ich bin mein eigenes Taxi</a:t>
            </a:r>
          </a:p>
        </p:txBody>
      </p:sp>
      <p:sp>
        <p:nvSpPr>
          <p:cNvPr id="23" name="Textfeld 22"/>
          <p:cNvSpPr txBox="1"/>
          <p:nvPr/>
        </p:nvSpPr>
        <p:spPr>
          <a:xfrm>
            <a:off x="998621" y="5399301"/>
            <a:ext cx="3092116" cy="430887"/>
          </a:xfrm>
          <a:prstGeom prst="rect">
            <a:avLst/>
          </a:prstGeom>
          <a:noFill/>
        </p:spPr>
        <p:txBody>
          <a:bodyPr wrap="square" rtlCol="0">
            <a:spAutoFit/>
          </a:bodyPr>
          <a:lstStyle/>
          <a:p>
            <a:r>
              <a:rPr lang="de-DE" sz="1100" dirty="0">
                <a:solidFill>
                  <a:schemeClr val="bg1"/>
                </a:solidFill>
              </a:rPr>
              <a:t>Pause fürs Klima – vegetarisch oder sogar vegan?</a:t>
            </a:r>
          </a:p>
        </p:txBody>
      </p:sp>
      <p:sp>
        <p:nvSpPr>
          <p:cNvPr id="24" name="Textfeld 23"/>
          <p:cNvSpPr txBox="1"/>
          <p:nvPr/>
        </p:nvSpPr>
        <p:spPr>
          <a:xfrm>
            <a:off x="998621" y="6262656"/>
            <a:ext cx="3092116" cy="261610"/>
          </a:xfrm>
          <a:prstGeom prst="rect">
            <a:avLst/>
          </a:prstGeom>
          <a:noFill/>
        </p:spPr>
        <p:txBody>
          <a:bodyPr wrap="square" rtlCol="0">
            <a:spAutoFit/>
          </a:bodyPr>
          <a:lstStyle/>
          <a:p>
            <a:r>
              <a:rPr lang="de-DE" sz="1100" dirty="0">
                <a:solidFill>
                  <a:schemeClr val="bg1"/>
                </a:solidFill>
              </a:rPr>
              <a:t>Smartes Streaming Setup</a:t>
            </a:r>
          </a:p>
        </p:txBody>
      </p:sp>
      <p:sp>
        <p:nvSpPr>
          <p:cNvPr id="25" name="Textfeld 24"/>
          <p:cNvSpPr txBox="1"/>
          <p:nvPr/>
        </p:nvSpPr>
        <p:spPr>
          <a:xfrm>
            <a:off x="5506452" y="2387041"/>
            <a:ext cx="2490536" cy="261610"/>
          </a:xfrm>
          <a:prstGeom prst="rect">
            <a:avLst/>
          </a:prstGeom>
          <a:noFill/>
        </p:spPr>
        <p:txBody>
          <a:bodyPr wrap="square" rtlCol="0">
            <a:spAutoFit/>
          </a:bodyPr>
          <a:lstStyle/>
          <a:p>
            <a:r>
              <a:rPr lang="de-DE" sz="1100" dirty="0">
                <a:solidFill>
                  <a:schemeClr val="bg1"/>
                </a:solidFill>
              </a:rPr>
              <a:t>Der beste Müll ist keiner</a:t>
            </a:r>
          </a:p>
        </p:txBody>
      </p:sp>
      <p:sp>
        <p:nvSpPr>
          <p:cNvPr id="26" name="Textfeld 25"/>
          <p:cNvSpPr txBox="1"/>
          <p:nvPr/>
        </p:nvSpPr>
        <p:spPr>
          <a:xfrm>
            <a:off x="5506452" y="3134474"/>
            <a:ext cx="2490536" cy="261610"/>
          </a:xfrm>
          <a:prstGeom prst="rect">
            <a:avLst/>
          </a:prstGeom>
          <a:noFill/>
        </p:spPr>
        <p:txBody>
          <a:bodyPr wrap="square" rtlCol="0">
            <a:spAutoFit/>
          </a:bodyPr>
          <a:lstStyle/>
          <a:p>
            <a:r>
              <a:rPr lang="de-DE" sz="1100" dirty="0">
                <a:solidFill>
                  <a:schemeClr val="bg1"/>
                </a:solidFill>
              </a:rPr>
              <a:t>Voll im Tauschrausch</a:t>
            </a:r>
          </a:p>
        </p:txBody>
      </p:sp>
      <p:sp>
        <p:nvSpPr>
          <p:cNvPr id="27" name="Textfeld 26"/>
          <p:cNvSpPr txBox="1"/>
          <p:nvPr/>
        </p:nvSpPr>
        <p:spPr>
          <a:xfrm>
            <a:off x="5506451" y="3919102"/>
            <a:ext cx="3030049" cy="430887"/>
          </a:xfrm>
          <a:prstGeom prst="rect">
            <a:avLst/>
          </a:prstGeom>
          <a:noFill/>
        </p:spPr>
        <p:txBody>
          <a:bodyPr wrap="square" rtlCol="0">
            <a:spAutoFit/>
          </a:bodyPr>
          <a:lstStyle/>
          <a:p>
            <a:r>
              <a:rPr lang="de-DE" sz="1100" dirty="0">
                <a:solidFill>
                  <a:schemeClr val="bg1"/>
                </a:solidFill>
              </a:rPr>
              <a:t>Sparen für Warmduscher*innen: Zudrehen statt der Verschwendung zusehen</a:t>
            </a:r>
          </a:p>
        </p:txBody>
      </p:sp>
      <p:sp>
        <p:nvSpPr>
          <p:cNvPr id="28" name="Textfeld 27"/>
          <p:cNvSpPr txBox="1"/>
          <p:nvPr/>
        </p:nvSpPr>
        <p:spPr>
          <a:xfrm>
            <a:off x="5506450" y="4701597"/>
            <a:ext cx="3030049" cy="261610"/>
          </a:xfrm>
          <a:prstGeom prst="rect">
            <a:avLst/>
          </a:prstGeom>
          <a:noFill/>
        </p:spPr>
        <p:txBody>
          <a:bodyPr wrap="square" rtlCol="0">
            <a:spAutoFit/>
          </a:bodyPr>
          <a:lstStyle/>
          <a:p>
            <a:r>
              <a:rPr lang="de-DE" sz="1100" dirty="0">
                <a:solidFill>
                  <a:schemeClr val="bg1"/>
                </a:solidFill>
              </a:rPr>
              <a:t>Nicht auf die Palme bringen lassen!</a:t>
            </a:r>
          </a:p>
        </p:txBody>
      </p:sp>
      <p:sp>
        <p:nvSpPr>
          <p:cNvPr id="29" name="Textfeld 28"/>
          <p:cNvSpPr txBox="1"/>
          <p:nvPr/>
        </p:nvSpPr>
        <p:spPr>
          <a:xfrm>
            <a:off x="5484391" y="5483939"/>
            <a:ext cx="3030049" cy="261610"/>
          </a:xfrm>
          <a:prstGeom prst="rect">
            <a:avLst/>
          </a:prstGeom>
          <a:noFill/>
        </p:spPr>
        <p:txBody>
          <a:bodyPr wrap="square" rtlCol="0">
            <a:spAutoFit/>
          </a:bodyPr>
          <a:lstStyle/>
          <a:p>
            <a:r>
              <a:rPr lang="de-DE" sz="1100" dirty="0">
                <a:solidFill>
                  <a:schemeClr val="bg1"/>
                </a:solidFill>
              </a:rPr>
              <a:t>Klimaschutz verstanden? Das Quiz</a:t>
            </a:r>
          </a:p>
        </p:txBody>
      </p:sp>
      <p:pic>
        <p:nvPicPr>
          <p:cNvPr id="31" name="Grafik 3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778126" y="-277451"/>
            <a:ext cx="2590964" cy="2444356"/>
          </a:xfrm>
          <a:prstGeom prst="rect">
            <a:avLst/>
          </a:prstGeom>
        </p:spPr>
      </p:pic>
    </p:spTree>
    <p:extLst>
      <p:ext uri="{BB962C8B-B14F-4D97-AF65-F5344CB8AC3E}">
        <p14:creationId xmlns:p14="http://schemas.microsoft.com/office/powerpoint/2010/main" val="38705062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Zeitplan</a:t>
            </a:r>
          </a:p>
        </p:txBody>
      </p:sp>
      <p:graphicFrame>
        <p:nvGraphicFramePr>
          <p:cNvPr id="4" name="Inhaltsplatzhalter 5"/>
          <p:cNvGraphicFramePr>
            <a:graphicFrameLocks/>
          </p:cNvGraphicFramePr>
          <p:nvPr>
            <p:extLst>
              <p:ext uri="{D42A27DB-BD31-4B8C-83A1-F6EECF244321}">
                <p14:modId xmlns:p14="http://schemas.microsoft.com/office/powerpoint/2010/main" val="886043008"/>
              </p:ext>
            </p:extLst>
          </p:nvPr>
        </p:nvGraphicFramePr>
        <p:xfrm>
          <a:off x="614366" y="2524127"/>
          <a:ext cx="8023799" cy="36766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Grafik 2"/>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213597" y="368861"/>
            <a:ext cx="1443034" cy="1443034"/>
          </a:xfrm>
          <a:prstGeom prst="rect">
            <a:avLst/>
          </a:prstGeom>
          <a:ln>
            <a:noFill/>
          </a:ln>
        </p:spPr>
      </p:pic>
      <p:sp>
        <p:nvSpPr>
          <p:cNvPr id="5" name="Ellipse 4"/>
          <p:cNvSpPr/>
          <p:nvPr/>
        </p:nvSpPr>
        <p:spPr>
          <a:xfrm>
            <a:off x="7195131" y="357191"/>
            <a:ext cx="1443034" cy="1443033"/>
          </a:xfrm>
          <a:prstGeom prst="ellipse">
            <a:avLst/>
          </a:prstGeom>
          <a:noFill/>
          <a:ln w="38100">
            <a:solidFill>
              <a:srgbClr val="EE7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629275" y="638832"/>
            <a:ext cx="1183724" cy="970099"/>
          </a:xfrm>
          <a:prstGeom prst="rect">
            <a:avLst/>
          </a:prstGeom>
        </p:spPr>
      </p:pic>
      <p:sp>
        <p:nvSpPr>
          <p:cNvPr id="7" name="Ellipse 6"/>
          <p:cNvSpPr/>
          <p:nvPr/>
        </p:nvSpPr>
        <p:spPr>
          <a:xfrm>
            <a:off x="5509145" y="378946"/>
            <a:ext cx="1443034" cy="1443033"/>
          </a:xfrm>
          <a:prstGeom prst="ellipse">
            <a:avLst/>
          </a:prstGeom>
          <a:noFill/>
          <a:ln w="38100">
            <a:solidFill>
              <a:srgbClr val="EE7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999289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3"/>
          <a:stretch>
            <a:fillRect/>
          </a:stretch>
        </p:blipFill>
        <p:spPr>
          <a:xfrm>
            <a:off x="216680" y="295032"/>
            <a:ext cx="1274446" cy="1260000"/>
          </a:xfrm>
          <a:prstGeom prst="ellipse">
            <a:avLst/>
          </a:prstGeom>
          <a:ln w="76200">
            <a:solidFill>
              <a:srgbClr val="EE7C00"/>
            </a:solidFill>
          </a:ln>
        </p:spPr>
      </p:pic>
      <p:sp>
        <p:nvSpPr>
          <p:cNvPr id="2" name="Titel 1"/>
          <p:cNvSpPr>
            <a:spLocks noGrp="1"/>
          </p:cNvSpPr>
          <p:nvPr>
            <p:ph type="title"/>
          </p:nvPr>
        </p:nvSpPr>
        <p:spPr>
          <a:xfrm>
            <a:off x="1599292" y="232561"/>
            <a:ext cx="5866380" cy="1641506"/>
          </a:xfrm>
          <a:noFill/>
          <a:ln>
            <a:noFill/>
          </a:ln>
          <a:effectLst/>
        </p:spPr>
        <p:txBody>
          <a:bodyPr anchor="t" anchorCtr="0"/>
          <a:lstStyle/>
          <a:p>
            <a:r>
              <a:rPr lang="de-DE" sz="3200" dirty="0">
                <a:solidFill>
                  <a:schemeClr val="tx1"/>
                </a:solidFill>
              </a:rPr>
              <a:t>Verwische deine Spuren</a:t>
            </a:r>
            <a:br>
              <a:rPr lang="de-DE" sz="3200" dirty="0">
                <a:solidFill>
                  <a:schemeClr val="tx1"/>
                </a:solidFill>
              </a:rPr>
            </a:br>
            <a:r>
              <a:rPr lang="de-DE" sz="1600" dirty="0">
                <a:solidFill>
                  <a:schemeClr val="tx1"/>
                </a:solidFill>
              </a:rPr>
              <a:t>CHALLENGE: </a:t>
            </a:r>
            <a:br>
              <a:rPr lang="de-DE" sz="1600" dirty="0">
                <a:solidFill>
                  <a:schemeClr val="tx1"/>
                </a:solidFill>
              </a:rPr>
            </a:br>
            <a:r>
              <a:rPr lang="de-DE" sz="1600" dirty="0">
                <a:solidFill>
                  <a:srgbClr val="EE7C00"/>
                </a:solidFill>
              </a:rPr>
              <a:t>Berechne deinen CO2-Fußabdruck und überlege dir Möglichkeiten, wie du ihn verringern kannst</a:t>
            </a:r>
          </a:p>
        </p:txBody>
      </p:sp>
      <p:sp>
        <p:nvSpPr>
          <p:cNvPr id="3" name="Inhaltsplatzhalter 2"/>
          <p:cNvSpPr>
            <a:spLocks noGrp="1"/>
          </p:cNvSpPr>
          <p:nvPr>
            <p:ph idx="1"/>
          </p:nvPr>
        </p:nvSpPr>
        <p:spPr>
          <a:xfrm>
            <a:off x="674193" y="2511045"/>
            <a:ext cx="8060733" cy="4202576"/>
          </a:xfrm>
        </p:spPr>
        <p:txBody>
          <a:bodyPr>
            <a:normAutofit fontScale="92500" lnSpcReduction="10000"/>
          </a:bodyPr>
          <a:lstStyle/>
          <a:p>
            <a:pPr marL="342900" indent="-342900">
              <a:buFont typeface="+mj-lt"/>
              <a:buAutoNum type="arabicPeriod"/>
            </a:pPr>
            <a:r>
              <a:rPr lang="de-DE" dirty="0"/>
              <a:t>Was ist der CO</a:t>
            </a:r>
            <a:r>
              <a:rPr lang="de-DE" baseline="-25000" dirty="0"/>
              <a:t>2</a:t>
            </a:r>
            <a:r>
              <a:rPr lang="de-DE" dirty="0"/>
              <a:t>-Fußabdruck? Erkläre es in deinen Worten. Welche 4 Bereiche umfasst die Bemessung? </a:t>
            </a:r>
          </a:p>
          <a:p>
            <a:pPr lvl="1"/>
            <a:r>
              <a:rPr lang="de-DE" dirty="0"/>
              <a:t>Informiere dich im Internet, zum Beispiel auf dieser Seite </a:t>
            </a:r>
            <a:r>
              <a:rPr lang="de-DE" dirty="0">
                <a:hlinkClick r:id="rId4"/>
              </a:rPr>
              <a:t>https://co2challenge.net/2022/03/02/challenge-1-verwische-deine-spuren/</a:t>
            </a:r>
            <a:r>
              <a:rPr lang="de-DE" dirty="0"/>
              <a:t> </a:t>
            </a:r>
          </a:p>
          <a:p>
            <a:pPr marL="342900" indent="-342900">
              <a:buFont typeface="+mj-lt"/>
              <a:buAutoNum type="arabicPeriod"/>
            </a:pPr>
            <a:endParaRPr lang="de-DE" dirty="0"/>
          </a:p>
          <a:p>
            <a:pPr marL="342900" indent="-342900">
              <a:buFont typeface="+mj-lt"/>
              <a:buAutoNum type="arabicPeriod"/>
            </a:pPr>
            <a:r>
              <a:rPr lang="de-DE" dirty="0"/>
              <a:t>Berechne deinen CO</a:t>
            </a:r>
            <a:r>
              <a:rPr lang="de-DE" baseline="-25000" dirty="0"/>
              <a:t>2</a:t>
            </a:r>
            <a:r>
              <a:rPr lang="de-DE" dirty="0"/>
              <a:t>-Fußabdurck mit Hilfe des CO</a:t>
            </a:r>
            <a:r>
              <a:rPr lang="de-DE" baseline="-25000" dirty="0"/>
              <a:t>2</a:t>
            </a:r>
            <a:r>
              <a:rPr lang="de-DE" dirty="0"/>
              <a:t>-Rechners auf der Seite </a:t>
            </a:r>
            <a:r>
              <a:rPr lang="de-DE" dirty="0" smtClean="0"/>
              <a:t>der Klima Arena:</a:t>
            </a:r>
            <a:r>
              <a:rPr lang="de-DE" dirty="0"/>
              <a:t/>
            </a:r>
            <a:br>
              <a:rPr lang="de-DE" dirty="0"/>
            </a:br>
            <a:r>
              <a:rPr lang="de-DE" dirty="0"/>
              <a:t/>
            </a:r>
            <a:br>
              <a:rPr lang="de-DE" dirty="0"/>
            </a:br>
            <a:r>
              <a:rPr lang="de-DE" dirty="0">
                <a:hlinkClick r:id="rId5"/>
              </a:rPr>
              <a:t>https://klima-arena-jugend.co2-rechner.de/de_DE/start#panel-calc</a:t>
            </a:r>
            <a:endParaRPr lang="de-DE" dirty="0"/>
          </a:p>
          <a:p>
            <a:pPr marL="342900" indent="-342900">
              <a:buFont typeface="+mj-lt"/>
              <a:buAutoNum type="arabicPeriod"/>
            </a:pPr>
            <a:endParaRPr lang="de-DE" dirty="0"/>
          </a:p>
          <a:p>
            <a:pPr marL="342900" indent="-342900">
              <a:buFont typeface="+mj-lt"/>
              <a:buAutoNum type="arabicPeriod"/>
            </a:pPr>
            <a:r>
              <a:rPr lang="de-DE" dirty="0"/>
              <a:t>Was sind die Bereiche, in denen du selbst deine CO</a:t>
            </a:r>
            <a:r>
              <a:rPr lang="de-DE" baseline="-25000" dirty="0"/>
              <a:t>2</a:t>
            </a:r>
            <a:r>
              <a:rPr lang="de-DE" dirty="0"/>
              <a:t>-Emissionen senken kannst? </a:t>
            </a:r>
            <a:br>
              <a:rPr lang="de-DE" dirty="0"/>
            </a:br>
            <a:r>
              <a:rPr lang="de-DE" dirty="0"/>
              <a:t>Was konkret nimmst du dir vor</a:t>
            </a:r>
            <a:r>
              <a:rPr lang="de-DE" dirty="0" smtClean="0"/>
              <a:t>?</a:t>
            </a:r>
          </a:p>
          <a:p>
            <a:pPr marL="342900" indent="-342900">
              <a:buFont typeface="+mj-lt"/>
              <a:buAutoNum type="arabicPeriod"/>
            </a:pPr>
            <a:endParaRPr lang="de-DE" dirty="0" smtClean="0"/>
          </a:p>
          <a:p>
            <a:pPr marL="342900" indent="-342900">
              <a:buFont typeface="+mj-lt"/>
              <a:buAutoNum type="arabicPeriod"/>
            </a:pPr>
            <a:r>
              <a:rPr lang="de-DE" dirty="0"/>
              <a:t>Vergleiche das Ergebnis deines CO</a:t>
            </a:r>
            <a:r>
              <a:rPr lang="de-DE" baseline="-25000" dirty="0"/>
              <a:t>2</a:t>
            </a:r>
            <a:r>
              <a:rPr lang="de-DE" dirty="0"/>
              <a:t>-Fußabdrucks mit dem einer*s Mitschüler*in. </a:t>
            </a:r>
            <a:br>
              <a:rPr lang="de-DE" dirty="0"/>
            </a:br>
            <a:r>
              <a:rPr lang="de-DE" dirty="0"/>
              <a:t>Welche Unterschiede gibt es? In welchen Bereichen könnt ihr am meisten einsparen?</a:t>
            </a:r>
          </a:p>
          <a:p>
            <a:pPr marL="342900" indent="-342900">
              <a:buFont typeface="+mj-lt"/>
              <a:buAutoNum type="arabicPeriod"/>
            </a:pPr>
            <a:endParaRPr lang="de-DE" dirty="0"/>
          </a:p>
          <a:p>
            <a:pPr marL="342900" indent="-342900">
              <a:buFont typeface="+mj-lt"/>
              <a:buAutoNum type="arabicPeriod"/>
            </a:pPr>
            <a:r>
              <a:rPr lang="de-DE" dirty="0"/>
              <a:t>Recherchiere die Höhe des CO2-Ausstoßes pro Kopf für Amerika, Brasilien, China, Deutschland und Saudi Arabien. </a:t>
            </a:r>
            <a:br>
              <a:rPr lang="de-DE" dirty="0"/>
            </a:br>
            <a:r>
              <a:rPr lang="de-DE" dirty="0"/>
              <a:t>Vergleiche die Höhe der CO2-Emissionen pro Kopf mit den gesamten CO2-Emissionen </a:t>
            </a:r>
            <a:br>
              <a:rPr lang="de-DE" dirty="0"/>
            </a:br>
            <a:r>
              <a:rPr lang="de-DE" dirty="0"/>
              <a:t>der Länder. Was fällt dir auf?</a:t>
            </a:r>
          </a:p>
          <a:p>
            <a:pPr marL="342900" indent="-342900">
              <a:buFont typeface="+mj-lt"/>
              <a:buAutoNum type="arabicPeriod"/>
            </a:pPr>
            <a:endParaRPr lang="de-DE" dirty="0"/>
          </a:p>
          <a:p>
            <a:pPr marL="0" indent="0">
              <a:buNone/>
            </a:pPr>
            <a:endParaRPr lang="de-DE" dirty="0"/>
          </a:p>
        </p:txBody>
      </p:sp>
      <p:pic>
        <p:nvPicPr>
          <p:cNvPr id="9" name="Grafi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78126" y="-277451"/>
            <a:ext cx="2590964" cy="2444356"/>
          </a:xfrm>
          <a:prstGeom prst="rect">
            <a:avLst/>
          </a:prstGeom>
        </p:spPr>
      </p:pic>
      <p:pic>
        <p:nvPicPr>
          <p:cNvPr id="6" name="Grafik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73504" l="25382" r="44084"/>
                    </a14:imgEffect>
                  </a14:imgLayer>
                </a14:imgProps>
              </a:ext>
              <a:ext uri="{28A0092B-C50C-407E-A947-70E740481C1C}">
                <a14:useLocalDpi xmlns:a14="http://schemas.microsoft.com/office/drawing/2010/main" val="0"/>
              </a:ext>
            </a:extLst>
          </a:blip>
          <a:srcRect l="26303" r="56969" b="31743"/>
          <a:stretch/>
        </p:blipFill>
        <p:spPr>
          <a:xfrm>
            <a:off x="216680" y="4684525"/>
            <a:ext cx="457513" cy="625255"/>
          </a:xfrm>
          <a:prstGeom prst="rect">
            <a:avLst/>
          </a:prstGeom>
        </p:spPr>
      </p:pic>
      <p:pic>
        <p:nvPicPr>
          <p:cNvPr id="7" name="Grafik 6"/>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0" b="73504" l="25382" r="44084"/>
                    </a14:imgEffect>
                  </a14:imgLayer>
                </a14:imgProps>
              </a:ext>
              <a:ext uri="{28A0092B-C50C-407E-A947-70E740481C1C}">
                <a14:useLocalDpi xmlns:a14="http://schemas.microsoft.com/office/drawing/2010/main" val="0"/>
              </a:ext>
            </a:extLst>
          </a:blip>
          <a:srcRect l="26303" r="56969" b="31743"/>
          <a:stretch/>
        </p:blipFill>
        <p:spPr>
          <a:xfrm>
            <a:off x="216680" y="5450918"/>
            <a:ext cx="451921" cy="617613"/>
          </a:xfrm>
          <a:prstGeom prst="rect">
            <a:avLst/>
          </a:prstGeom>
        </p:spPr>
      </p:pic>
    </p:spTree>
    <p:extLst>
      <p:ext uri="{BB962C8B-B14F-4D97-AF65-F5344CB8AC3E}">
        <p14:creationId xmlns:p14="http://schemas.microsoft.com/office/powerpoint/2010/main" val="31150929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99291" y="232561"/>
            <a:ext cx="7544711" cy="1641506"/>
          </a:xfrm>
          <a:noFill/>
          <a:ln>
            <a:noFill/>
          </a:ln>
          <a:effectLst/>
        </p:spPr>
        <p:txBody>
          <a:bodyPr anchor="t" anchorCtr="0"/>
          <a:lstStyle/>
          <a:p>
            <a:r>
              <a:rPr lang="de-DE" sz="3200" dirty="0">
                <a:solidFill>
                  <a:schemeClr val="tx1"/>
                </a:solidFill>
              </a:rPr>
              <a:t>Ich steh auf Leitung</a:t>
            </a:r>
            <a:br>
              <a:rPr lang="de-DE" sz="3200" dirty="0">
                <a:solidFill>
                  <a:schemeClr val="tx1"/>
                </a:solidFill>
              </a:rPr>
            </a:br>
            <a:r>
              <a:rPr lang="de-DE" sz="1600" dirty="0">
                <a:solidFill>
                  <a:schemeClr val="tx1"/>
                </a:solidFill>
              </a:rPr>
              <a:t>CHALLENGE: </a:t>
            </a:r>
            <a:br>
              <a:rPr lang="de-DE" sz="1600" dirty="0">
                <a:solidFill>
                  <a:schemeClr val="tx1"/>
                </a:solidFill>
              </a:rPr>
            </a:br>
            <a:r>
              <a:rPr lang="de-DE" sz="1600" dirty="0">
                <a:solidFill>
                  <a:srgbClr val="EE7C00"/>
                </a:solidFill>
              </a:rPr>
              <a:t>Trinke einen Tag nur Leitungswasser</a:t>
            </a:r>
          </a:p>
        </p:txBody>
      </p:sp>
      <p:sp>
        <p:nvSpPr>
          <p:cNvPr id="3" name="Inhaltsplatzhalter 2"/>
          <p:cNvSpPr>
            <a:spLocks noGrp="1"/>
          </p:cNvSpPr>
          <p:nvPr>
            <p:ph idx="1"/>
          </p:nvPr>
        </p:nvSpPr>
        <p:spPr>
          <a:xfrm>
            <a:off x="528310" y="2360234"/>
            <a:ext cx="7915931" cy="3636511"/>
          </a:xfrm>
        </p:spPr>
        <p:txBody>
          <a:bodyPr>
            <a:normAutofit/>
          </a:bodyPr>
          <a:lstStyle/>
          <a:p>
            <a:pPr marL="342900" indent="-342900">
              <a:buFont typeface="+mj-lt"/>
              <a:buAutoNum type="arabicPeriod"/>
            </a:pPr>
            <a:r>
              <a:rPr lang="de-DE" dirty="0"/>
              <a:t>Welche 5 Gründe sprechen dafür Leitungswasser zu trinken?</a:t>
            </a:r>
          </a:p>
          <a:p>
            <a:pPr lvl="1"/>
            <a:r>
              <a:rPr lang="de-DE" dirty="0"/>
              <a:t>Lies hierzu auf der Seite der Wasserwende, einem Verein aus Berlin, der sich für das Trinken von Leitungswasser einsetzt </a:t>
            </a:r>
            <a:r>
              <a:rPr lang="de-DE" dirty="0">
                <a:sym typeface="Wingdings" panose="05000000000000000000" pitchFamily="2" charset="2"/>
              </a:rPr>
              <a:t> </a:t>
            </a:r>
            <a:r>
              <a:rPr lang="de-DE" dirty="0"/>
              <a:t> </a:t>
            </a:r>
            <a:r>
              <a:rPr lang="de-DE" dirty="0">
                <a:hlinkClick r:id="rId3"/>
              </a:rPr>
              <a:t>https://atiptap.org/wasserwissen/5-gruende-fuer-leitungswasser/</a:t>
            </a:r>
            <a:r>
              <a:rPr lang="de-DE" dirty="0"/>
              <a:t>  und schau dir den Kurzfilm </a:t>
            </a:r>
            <a:r>
              <a:rPr lang="de-DE" dirty="0">
                <a:sym typeface="Wingdings" panose="05000000000000000000" pitchFamily="2" charset="2"/>
              </a:rPr>
              <a:t>„Fünf Gründe für Leitungswasser“</a:t>
            </a:r>
            <a:r>
              <a:rPr lang="de-DE" dirty="0"/>
              <a:t> an </a:t>
            </a:r>
            <a:r>
              <a:rPr lang="de-DE" dirty="0">
                <a:sym typeface="Wingdings" panose="05000000000000000000" pitchFamily="2" charset="2"/>
              </a:rPr>
              <a:t> </a:t>
            </a:r>
            <a:r>
              <a:rPr lang="de-DE" dirty="0"/>
              <a:t> </a:t>
            </a:r>
            <a:r>
              <a:rPr lang="de-DE" dirty="0">
                <a:hlinkClick r:id="rId4"/>
              </a:rPr>
              <a:t>https://atiptap.org/projekte/trinkwasser-projekte-in-deutschland/die-besserwasser/</a:t>
            </a:r>
            <a:r>
              <a:rPr lang="de-DE" dirty="0"/>
              <a:t>  </a:t>
            </a:r>
          </a:p>
          <a:p>
            <a:pPr marL="342900" indent="-342900">
              <a:buFont typeface="+mj-lt"/>
              <a:buAutoNum type="arabicPeriod"/>
            </a:pPr>
            <a:r>
              <a:rPr lang="de-DE" dirty="0"/>
              <a:t>Berechne, wieviel CO</a:t>
            </a:r>
            <a:r>
              <a:rPr lang="de-DE" baseline="-25000" dirty="0"/>
              <a:t>2</a:t>
            </a:r>
            <a:r>
              <a:rPr lang="de-DE" dirty="0"/>
              <a:t> du einsparen kannst, wenn du ein Jahr lang Leitungswasser statt Flaschenwasser trinkst. Wie viel CO</a:t>
            </a:r>
            <a:r>
              <a:rPr lang="de-DE" baseline="-25000" dirty="0"/>
              <a:t>2</a:t>
            </a:r>
            <a:r>
              <a:rPr lang="de-DE" dirty="0"/>
              <a:t> und wie viel Geld kann deine ganze Familie sparen? Einen Rechner hierfür findest du auf der gleichen Internetseite unter </a:t>
            </a:r>
            <a:r>
              <a:rPr lang="de-DE" dirty="0">
                <a:sym typeface="Wingdings" panose="05000000000000000000" pitchFamily="2" charset="2"/>
              </a:rPr>
              <a:t> </a:t>
            </a:r>
            <a:r>
              <a:rPr lang="de-DE" dirty="0"/>
              <a:t> </a:t>
            </a:r>
            <a:r>
              <a:rPr lang="de-DE" dirty="0">
                <a:hlinkClick r:id="rId5"/>
              </a:rPr>
              <a:t>https://atiptap.org/trinkwasserrechner/?litres=2</a:t>
            </a:r>
            <a:r>
              <a:rPr lang="de-DE" dirty="0"/>
              <a:t> </a:t>
            </a:r>
            <a:br>
              <a:rPr lang="de-DE" dirty="0"/>
            </a:br>
            <a:endParaRPr lang="de-DE" dirty="0"/>
          </a:p>
          <a:p>
            <a:pPr marL="342900" indent="-342900">
              <a:buFont typeface="+mj-lt"/>
              <a:buAutoNum type="arabicPeriod"/>
            </a:pPr>
            <a:r>
              <a:rPr lang="de-DE" dirty="0"/>
              <a:t>Welche Trinkzusätze fallen dir ein, um das Trinken von Leitungswasser abwechslungsreicher zu machen</a:t>
            </a:r>
            <a:r>
              <a:rPr lang="de-DE" dirty="0" smtClean="0"/>
              <a:t>?</a:t>
            </a:r>
          </a:p>
          <a:p>
            <a:pPr marL="342900" indent="-342900">
              <a:buFont typeface="+mj-lt"/>
              <a:buAutoNum type="arabicPeriod"/>
            </a:pPr>
            <a:endParaRPr lang="de-DE" dirty="0" smtClean="0"/>
          </a:p>
          <a:p>
            <a:pPr marL="342900" indent="-342900">
              <a:buFont typeface="+mj-lt"/>
              <a:buAutoNum type="arabicPeriod"/>
            </a:pPr>
            <a:r>
              <a:rPr lang="de-DE" dirty="0"/>
              <a:t>Drehe einen eigenen Imagefilm, mit dem du für das Trinken von Leitungswasser wirbst.</a:t>
            </a:r>
          </a:p>
          <a:p>
            <a:pPr marL="342900" indent="-342900">
              <a:buFont typeface="+mj-lt"/>
              <a:buAutoNum type="arabicPeriod"/>
            </a:pPr>
            <a:endParaRPr lang="de-DE" dirty="0"/>
          </a:p>
          <a:p>
            <a:pPr marL="0" indent="0">
              <a:buNone/>
            </a:pPr>
            <a:endParaRPr lang="de-DE" dirty="0"/>
          </a:p>
        </p:txBody>
      </p:sp>
      <p:pic>
        <p:nvPicPr>
          <p:cNvPr id="9" name="Grafik 8"/>
          <p:cNvPicPr>
            <a:picLocks noChangeAspect="1"/>
          </p:cNvPicPr>
          <p:nvPr/>
        </p:nvPicPr>
        <p:blipFill>
          <a:blip r:embed="rId6"/>
          <a:stretch>
            <a:fillRect/>
          </a:stretch>
        </p:blipFill>
        <p:spPr>
          <a:xfrm>
            <a:off x="239890" y="232561"/>
            <a:ext cx="1287209" cy="1260000"/>
          </a:xfrm>
          <a:prstGeom prst="ellipse">
            <a:avLst/>
          </a:prstGeom>
          <a:ln w="76200">
            <a:solidFill>
              <a:srgbClr val="EE7C00"/>
            </a:solidFill>
          </a:ln>
        </p:spPr>
      </p:pic>
      <p:pic>
        <p:nvPicPr>
          <p:cNvPr id="5" name="Grafik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519" y="5220729"/>
            <a:ext cx="468967" cy="466272"/>
          </a:xfrm>
          <a:prstGeom prst="rect">
            <a:avLst/>
          </a:prstGeom>
        </p:spPr>
      </p:pic>
      <p:pic>
        <p:nvPicPr>
          <p:cNvPr id="6" name="Grafik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22830">
            <a:off x="7163022" y="5615510"/>
            <a:ext cx="2334751" cy="766137"/>
          </a:xfrm>
          <a:prstGeom prst="rect">
            <a:avLst/>
          </a:prstGeom>
        </p:spPr>
      </p:pic>
      <p:pic>
        <p:nvPicPr>
          <p:cNvPr id="11" name="Grafik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78126" y="-277451"/>
            <a:ext cx="2590964" cy="2444356"/>
          </a:xfrm>
          <a:prstGeom prst="rect">
            <a:avLst/>
          </a:prstGeom>
        </p:spPr>
      </p:pic>
      <p:pic>
        <p:nvPicPr>
          <p:cNvPr id="8" name="Grafik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04709" y="5779871"/>
            <a:ext cx="1002704" cy="996942"/>
          </a:xfrm>
          <a:prstGeom prst="rect">
            <a:avLst/>
          </a:prstGeom>
        </p:spPr>
      </p:pic>
    </p:spTree>
    <p:extLst>
      <p:ext uri="{BB962C8B-B14F-4D97-AF65-F5344CB8AC3E}">
        <p14:creationId xmlns:p14="http://schemas.microsoft.com/office/powerpoint/2010/main" val="27561639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itierfähig">
  <a:themeElements>
    <a:clrScheme name="Benutzerdefiniert 2">
      <a:dk1>
        <a:sysClr val="windowText" lastClr="000000"/>
      </a:dk1>
      <a:lt1>
        <a:sysClr val="window" lastClr="FFFFFF"/>
      </a:lt1>
      <a:dk2>
        <a:srgbClr val="39302A"/>
      </a:dk2>
      <a:lt2>
        <a:srgbClr val="E5DEDB"/>
      </a:lt2>
      <a:accent1>
        <a:srgbClr val="F69200"/>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Zitierfähig">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Zitierfähig">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Zitierfähig</Template>
  <TotalTime>0</TotalTime>
  <Words>4338</Words>
  <Application>Microsoft Office PowerPoint</Application>
  <PresentationFormat>Bildschirmpräsentation (4:3)</PresentationFormat>
  <Paragraphs>333</Paragraphs>
  <Slides>20</Slides>
  <Notes>18</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20</vt:i4>
      </vt:variant>
    </vt:vector>
  </HeadingPairs>
  <TitlesOfParts>
    <vt:vector size="27" baseType="lpstr">
      <vt:lpstr>Arial</vt:lpstr>
      <vt:lpstr>Britannic Bold</vt:lpstr>
      <vt:lpstr>Calibri</vt:lpstr>
      <vt:lpstr>Century Gothic</vt:lpstr>
      <vt:lpstr>Wingdings</vt:lpstr>
      <vt:lpstr>Wingdings 2</vt:lpstr>
      <vt:lpstr>Zitierfähig</vt:lpstr>
      <vt:lpstr>Bitte zuerst die Handreichung für Lehrkräfte lesen. Sie enthält Informationen zum Vorgehen und zur Bearbeitung. </vt:lpstr>
      <vt:lpstr>Challenge-Tagebuch von  NAME, NACHNAME, KLASSE</vt:lpstr>
      <vt:lpstr>Hintergrund zur CO2-Challenge</vt:lpstr>
      <vt:lpstr>Der Klimawandel:  Was hat das mit mir zu tun?</vt:lpstr>
      <vt:lpstr>Arbeitsauftrag</vt:lpstr>
      <vt:lpstr>Übersicht über die Challenges</vt:lpstr>
      <vt:lpstr>Zeitplan</vt:lpstr>
      <vt:lpstr>Verwische deine Spuren CHALLENGE:  Berechne deinen CO2-Fußabdruck und überlege dir Möglichkeiten, wie du ihn verringern kannst</vt:lpstr>
      <vt:lpstr>Ich steh auf Leitung CHALLENGE:  Trinke einen Tag nur Leitungswasser</vt:lpstr>
      <vt:lpstr>Fit ins Fahrradies CHALLENGE:  Mach dein Fahrrad fit für die neue Saison</vt:lpstr>
      <vt:lpstr>Ich bin mein eigenes Taxi CHALLENGE:  Suche dir eine Strecke, die du sonst mit dem Auto fährst/gefahren wirst und lege diese zu Fuß, mit dem Rad oder den Öffis zurück</vt:lpstr>
      <vt:lpstr>Pause fürs Klima – Vegetarisch oder vielleicht vegan? CHALLENGE: Organisiert ein vegetarisches oder veganes gemeinsames Frühstück für eure Klasse</vt:lpstr>
      <vt:lpstr>Smartes Streaming Setup CHALLENGE:  Ändere das Setup deiner Streaming Dienste </vt:lpstr>
      <vt:lpstr>Der beste Müll ist keiner CHALLENGE:  Sammelt und analysiert den Verpackungsmüll in eurer Klasse</vt:lpstr>
      <vt:lpstr>Voll im Tauschrausch CHALLENGE:  Organisiert in der Klasse eine Tauschparty</vt:lpstr>
      <vt:lpstr>Sparen für Warmduscher*innen: Zudrehen statt der Verschwendung zusehen CHALLENGE:  Nutze alle Möglichkeiten, wie du Warmwasser einsparen kannst</vt:lpstr>
      <vt:lpstr>Nicht auf die Palme bringen lassen! CHALLENGE:  Suche für ein Produkt deiner Wahl eine palmölfreie Alternative &amp; probiere sie aus</vt:lpstr>
      <vt:lpstr>Klimaschutz verstanden? Das Quiz  </vt:lpstr>
      <vt:lpstr>Mein persönliches Fazit der  CO2-Schulchallenge</vt:lpstr>
      <vt:lpstr>Vielen Dank fürs MITMACHEN!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CO2 Schulchallenge</dc:title>
  <dc:creator>Falck, Irina</dc:creator>
  <cp:lastModifiedBy>Leimeister Anika</cp:lastModifiedBy>
  <cp:revision>213</cp:revision>
  <dcterms:created xsi:type="dcterms:W3CDTF">2022-08-15T08:39:49Z</dcterms:created>
  <dcterms:modified xsi:type="dcterms:W3CDTF">2024-10-14T14:47:14Z</dcterms:modified>
</cp:coreProperties>
</file>